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82" r:id="rId4"/>
    <p:sldId id="258" r:id="rId5"/>
    <p:sldId id="260" r:id="rId6"/>
    <p:sldId id="28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8" r:id="rId21"/>
    <p:sldId id="277" r:id="rId22"/>
    <p:sldId id="276" r:id="rId23"/>
    <p:sldId id="279" r:id="rId24"/>
    <p:sldId id="280" r:id="rId25"/>
  </p:sldIdLst>
  <p:sldSz cx="9144000" cy="5143500" type="screen16x9"/>
  <p:notesSz cx="6858000" cy="9144000"/>
  <p:embeddedFontLst>
    <p:embeddedFont>
      <p:font typeface="Montserrat" panose="000005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1" autoAdjust="0"/>
    <p:restoredTop sz="94660"/>
  </p:normalViewPr>
  <p:slideViewPr>
    <p:cSldViewPr snapToGrid="0">
      <p:cViewPr varScale="1">
        <p:scale>
          <a:sx n="114" d="100"/>
          <a:sy n="114" d="100"/>
        </p:scale>
        <p:origin x="638"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jusree K C" userId="76fddc1ade6c7e61" providerId="LiveId" clId="{1323DE36-6E99-4A3C-A44E-F65CA64D44BD}"/>
    <pc:docChg chg="custSel modSld">
      <pc:chgData name="Manjusree K C" userId="76fddc1ade6c7e61" providerId="LiveId" clId="{1323DE36-6E99-4A3C-A44E-F65CA64D44BD}" dt="2022-01-16T15:19:49.675" v="69" actId="20577"/>
      <pc:docMkLst>
        <pc:docMk/>
      </pc:docMkLst>
      <pc:sldChg chg="addSp delSp modSp mod">
        <pc:chgData name="Manjusree K C" userId="76fddc1ade6c7e61" providerId="LiveId" clId="{1323DE36-6E99-4A3C-A44E-F65CA64D44BD}" dt="2022-01-16T15:18:57.779" v="13" actId="1076"/>
        <pc:sldMkLst>
          <pc:docMk/>
          <pc:sldMk cId="33811232" sldId="274"/>
        </pc:sldMkLst>
        <pc:picChg chg="add mod">
          <ac:chgData name="Manjusree K C" userId="76fddc1ade6c7e61" providerId="LiveId" clId="{1323DE36-6E99-4A3C-A44E-F65CA64D44BD}" dt="2022-01-16T15:18:57.779" v="13" actId="1076"/>
          <ac:picMkLst>
            <pc:docMk/>
            <pc:sldMk cId="33811232" sldId="274"/>
            <ac:picMk id="4" creationId="{02278258-2844-43B6-8823-E14538157C00}"/>
          </ac:picMkLst>
        </pc:picChg>
        <pc:picChg chg="del">
          <ac:chgData name="Manjusree K C" userId="76fddc1ade6c7e61" providerId="LiveId" clId="{1323DE36-6E99-4A3C-A44E-F65CA64D44BD}" dt="2022-01-16T15:18:47.118" v="10" actId="478"/>
          <ac:picMkLst>
            <pc:docMk/>
            <pc:sldMk cId="33811232" sldId="274"/>
            <ac:picMk id="5" creationId="{01D61A5E-56B8-40CE-BAB0-01C7EB794496}"/>
          </ac:picMkLst>
        </pc:picChg>
      </pc:sldChg>
      <pc:sldChg chg="modSp mod">
        <pc:chgData name="Manjusree K C" userId="76fddc1ade6c7e61" providerId="LiveId" clId="{1323DE36-6E99-4A3C-A44E-F65CA64D44BD}" dt="2022-01-16T15:19:49.675" v="69" actId="20577"/>
        <pc:sldMkLst>
          <pc:docMk/>
          <pc:sldMk cId="1865485415" sldId="275"/>
        </pc:sldMkLst>
        <pc:spChg chg="mod">
          <ac:chgData name="Manjusree K C" userId="76fddc1ade6c7e61" providerId="LiveId" clId="{1323DE36-6E99-4A3C-A44E-F65CA64D44BD}" dt="2022-01-16T15:19:49.675" v="69" actId="20577"/>
          <ac:spMkLst>
            <pc:docMk/>
            <pc:sldMk cId="1865485415" sldId="275"/>
            <ac:spMk id="6" creationId="{6F860178-A960-426C-A813-04B1ECBA584D}"/>
          </ac:spMkLst>
        </pc:spChg>
      </pc:sldChg>
      <pc:sldChg chg="modSp">
        <pc:chgData name="Manjusree K C" userId="76fddc1ade6c7e61" providerId="LiveId" clId="{1323DE36-6E99-4A3C-A44E-F65CA64D44BD}" dt="2022-01-15T15:06:39.935" v="6" actId="20577"/>
        <pc:sldMkLst>
          <pc:docMk/>
          <pc:sldMk cId="811587433" sldId="281"/>
        </pc:sldMkLst>
        <pc:graphicFrameChg chg="mod">
          <ac:chgData name="Manjusree K C" userId="76fddc1ade6c7e61" providerId="LiveId" clId="{1323DE36-6E99-4A3C-A44E-F65CA64D44BD}" dt="2022-01-15T15:06:39.935" v="6" actId="20577"/>
          <ac:graphicFrameMkLst>
            <pc:docMk/>
            <pc:sldMk cId="811587433" sldId="281"/>
            <ac:graphicFrameMk id="4"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75ECEF-8BFD-4714-A1A7-4D2CAAACDCF2}" type="doc">
      <dgm:prSet loTypeId="urn:microsoft.com/office/officeart/2005/8/layout/hierarchy4" loCatId="hierarchy" qsTypeId="urn:microsoft.com/office/officeart/2005/8/quickstyle/3d1" qsCatId="3D" csTypeId="urn:microsoft.com/office/officeart/2005/8/colors/accent5_2" csCatId="accent5" phldr="1"/>
      <dgm:spPr/>
      <dgm:t>
        <a:bodyPr/>
        <a:lstStyle/>
        <a:p>
          <a:endParaRPr lang="en-IN"/>
        </a:p>
      </dgm:t>
    </dgm:pt>
    <dgm:pt modelId="{400D8ACB-DE8E-4D68-A4A0-BF6546DE50B2}">
      <dgm:prSet phldrT="[Text]"/>
      <dgm:spPr/>
      <dgm:t>
        <a:bodyPr/>
        <a:lstStyle/>
        <a:p>
          <a:r>
            <a:rPr lang="en-IN" dirty="0"/>
            <a:t>Data</a:t>
          </a:r>
        </a:p>
      </dgm:t>
    </dgm:pt>
    <dgm:pt modelId="{401A2987-5058-468D-8B32-8D7D7F4D1BC6}" type="parTrans" cxnId="{F1ED7F42-6788-4E49-A7DA-D4A8F9BBD097}">
      <dgm:prSet/>
      <dgm:spPr/>
      <dgm:t>
        <a:bodyPr/>
        <a:lstStyle/>
        <a:p>
          <a:endParaRPr lang="en-IN"/>
        </a:p>
      </dgm:t>
    </dgm:pt>
    <dgm:pt modelId="{F10F8E71-59A2-4259-95B3-4A624028FE97}" type="sibTrans" cxnId="{F1ED7F42-6788-4E49-A7DA-D4A8F9BBD097}">
      <dgm:prSet/>
      <dgm:spPr/>
      <dgm:t>
        <a:bodyPr/>
        <a:lstStyle/>
        <a:p>
          <a:endParaRPr lang="en-IN"/>
        </a:p>
      </dgm:t>
    </dgm:pt>
    <dgm:pt modelId="{E6F10787-18C6-413A-9AFD-29467440B000}">
      <dgm:prSet phldrT="[Text]"/>
      <dgm:spPr/>
      <dgm:t>
        <a:bodyPr/>
        <a:lstStyle/>
        <a:p>
          <a:r>
            <a:rPr lang="en-IN" dirty="0"/>
            <a:t>Features</a:t>
          </a:r>
        </a:p>
      </dgm:t>
    </dgm:pt>
    <dgm:pt modelId="{9425C75F-748A-4B0B-928B-8F9915A6AE65}" type="parTrans" cxnId="{5518B069-6C99-4141-8C72-92540743E5D9}">
      <dgm:prSet/>
      <dgm:spPr/>
      <dgm:t>
        <a:bodyPr/>
        <a:lstStyle/>
        <a:p>
          <a:endParaRPr lang="en-IN"/>
        </a:p>
      </dgm:t>
    </dgm:pt>
    <dgm:pt modelId="{025FFE23-A451-4DC2-9B89-18FB3EF1C16F}" type="sibTrans" cxnId="{5518B069-6C99-4141-8C72-92540743E5D9}">
      <dgm:prSet/>
      <dgm:spPr/>
      <dgm:t>
        <a:bodyPr/>
        <a:lstStyle/>
        <a:p>
          <a:endParaRPr lang="en-IN"/>
        </a:p>
      </dgm:t>
    </dgm:pt>
    <dgm:pt modelId="{77B37A5C-2490-4BEE-91E5-3BC7A676D267}">
      <dgm:prSet phldrT="[Text]" custT="1"/>
      <dgm:spPr/>
      <dgm:t>
        <a:bodyPr/>
        <a:lstStyle/>
        <a:p>
          <a:r>
            <a:rPr lang="en-US" sz="1600" b="1" dirty="0"/>
            <a:t>Numeric:</a:t>
          </a:r>
        </a:p>
        <a:p>
          <a:r>
            <a:rPr lang="en-US" sz="1050" b="1" dirty="0"/>
            <a:t>1.Hour</a:t>
          </a:r>
        </a:p>
        <a:p>
          <a:r>
            <a:rPr lang="en-US" sz="1050" b="1" dirty="0"/>
            <a:t>2.Temperature</a:t>
          </a:r>
        </a:p>
        <a:p>
          <a:r>
            <a:rPr lang="en-US" sz="1050" b="1" dirty="0"/>
            <a:t>3.Humidity</a:t>
          </a:r>
        </a:p>
        <a:p>
          <a:r>
            <a:rPr lang="en-US" sz="1050" b="1" dirty="0"/>
            <a:t>4.Wind speed</a:t>
          </a:r>
        </a:p>
        <a:p>
          <a:r>
            <a:rPr lang="en-US" sz="1050" b="1" dirty="0"/>
            <a:t>5.Visibility</a:t>
          </a:r>
        </a:p>
        <a:p>
          <a:r>
            <a:rPr lang="en-US" sz="1050" b="1" dirty="0"/>
            <a:t>6.Dew point temperature</a:t>
          </a:r>
        </a:p>
        <a:p>
          <a:r>
            <a:rPr lang="en-US" sz="1050" b="1" dirty="0"/>
            <a:t>7.Solar radiation</a:t>
          </a:r>
        </a:p>
        <a:p>
          <a:r>
            <a:rPr lang="en-US" sz="1050" b="1" dirty="0"/>
            <a:t>8.Rainfall</a:t>
          </a:r>
        </a:p>
        <a:p>
          <a:r>
            <a:rPr lang="en-US" sz="1050" b="1" dirty="0"/>
            <a:t>9.Snowfall</a:t>
          </a:r>
          <a:endParaRPr lang="en-IN" sz="1050" b="1" dirty="0"/>
        </a:p>
      </dgm:t>
    </dgm:pt>
    <dgm:pt modelId="{46570F85-FA5C-4036-A545-3C1C3860DA4A}" type="parTrans" cxnId="{97209F51-05B6-4608-A9D5-9666E2D84BD9}">
      <dgm:prSet/>
      <dgm:spPr/>
      <dgm:t>
        <a:bodyPr/>
        <a:lstStyle/>
        <a:p>
          <a:endParaRPr lang="en-IN"/>
        </a:p>
      </dgm:t>
    </dgm:pt>
    <dgm:pt modelId="{FF45EDF7-4D20-485D-84E0-9B74BE227F18}" type="sibTrans" cxnId="{97209F51-05B6-4608-A9D5-9666E2D84BD9}">
      <dgm:prSet/>
      <dgm:spPr/>
      <dgm:t>
        <a:bodyPr/>
        <a:lstStyle/>
        <a:p>
          <a:endParaRPr lang="en-IN"/>
        </a:p>
      </dgm:t>
    </dgm:pt>
    <dgm:pt modelId="{F11F3E22-17B9-4636-9BEA-81E54DFFA1BE}">
      <dgm:prSet phldrT="[Text]" custT="1"/>
      <dgm:spPr/>
      <dgm:t>
        <a:bodyPr/>
        <a:lstStyle/>
        <a:p>
          <a:r>
            <a:rPr lang="en-US" sz="1800" b="1" dirty="0"/>
            <a:t>Categorical:</a:t>
          </a:r>
        </a:p>
        <a:p>
          <a:r>
            <a:rPr lang="en-US" sz="1100" b="1" dirty="0"/>
            <a:t>1.Season</a:t>
          </a:r>
        </a:p>
        <a:p>
          <a:r>
            <a:rPr lang="en-US" sz="1100" b="1" dirty="0"/>
            <a:t>2.Holiday</a:t>
          </a:r>
        </a:p>
        <a:p>
          <a:r>
            <a:rPr lang="en-US" sz="1100" b="1" dirty="0"/>
            <a:t>3.Functioning Day</a:t>
          </a:r>
          <a:endParaRPr lang="en-IN" sz="1100" b="1" dirty="0"/>
        </a:p>
      </dgm:t>
    </dgm:pt>
    <dgm:pt modelId="{A2323205-5A44-4839-B758-44532C8F3E86}" type="parTrans" cxnId="{07076652-42A5-46C1-AC04-A99DFF9D5EC9}">
      <dgm:prSet/>
      <dgm:spPr/>
      <dgm:t>
        <a:bodyPr/>
        <a:lstStyle/>
        <a:p>
          <a:endParaRPr lang="en-IN"/>
        </a:p>
      </dgm:t>
    </dgm:pt>
    <dgm:pt modelId="{72F4AF74-5D9E-4164-9DBC-C8783366AA4E}" type="sibTrans" cxnId="{07076652-42A5-46C1-AC04-A99DFF9D5EC9}">
      <dgm:prSet/>
      <dgm:spPr/>
      <dgm:t>
        <a:bodyPr/>
        <a:lstStyle/>
        <a:p>
          <a:endParaRPr lang="en-IN"/>
        </a:p>
      </dgm:t>
    </dgm:pt>
    <dgm:pt modelId="{D7E6B15E-DD40-4E9F-BBDF-D2EF6F5D986E}">
      <dgm:prSet phldrT="[Text]"/>
      <dgm:spPr/>
      <dgm:t>
        <a:bodyPr/>
        <a:lstStyle/>
        <a:p>
          <a:r>
            <a:rPr lang="en-IN" dirty="0"/>
            <a:t>Target Variable</a:t>
          </a:r>
        </a:p>
      </dgm:t>
    </dgm:pt>
    <dgm:pt modelId="{19DE2FA1-B4CD-4D9F-933C-BF04521C92D7}" type="parTrans" cxnId="{B8715A83-6B13-454F-822D-9A8C327C2B1E}">
      <dgm:prSet/>
      <dgm:spPr/>
      <dgm:t>
        <a:bodyPr/>
        <a:lstStyle/>
        <a:p>
          <a:endParaRPr lang="en-IN"/>
        </a:p>
      </dgm:t>
    </dgm:pt>
    <dgm:pt modelId="{BEF9AD0D-59ED-4186-9BFC-771DAB8A8C1D}" type="sibTrans" cxnId="{B8715A83-6B13-454F-822D-9A8C327C2B1E}">
      <dgm:prSet/>
      <dgm:spPr/>
      <dgm:t>
        <a:bodyPr/>
        <a:lstStyle/>
        <a:p>
          <a:endParaRPr lang="en-IN"/>
        </a:p>
      </dgm:t>
    </dgm:pt>
    <dgm:pt modelId="{99DBF632-8EA1-4AF4-8B64-5E24E8FA6471}">
      <dgm:prSet phldrT="[Text]" custT="1"/>
      <dgm:spPr/>
      <dgm:t>
        <a:bodyPr/>
        <a:lstStyle/>
        <a:p>
          <a:r>
            <a:rPr lang="en-US" sz="1800" b="1" dirty="0"/>
            <a:t>Rented bike count</a:t>
          </a:r>
          <a:endParaRPr lang="en-IN" sz="1800" b="1" dirty="0"/>
        </a:p>
      </dgm:t>
    </dgm:pt>
    <dgm:pt modelId="{9BEC8704-14FC-46DD-A3FD-6608D7618FED}" type="parTrans" cxnId="{9D44822C-3228-4454-AF0E-F5E984EFA576}">
      <dgm:prSet/>
      <dgm:spPr/>
      <dgm:t>
        <a:bodyPr/>
        <a:lstStyle/>
        <a:p>
          <a:endParaRPr lang="en-IN"/>
        </a:p>
      </dgm:t>
    </dgm:pt>
    <dgm:pt modelId="{71D95BEB-5CB1-48A0-9FAB-661BC1D750F1}" type="sibTrans" cxnId="{9D44822C-3228-4454-AF0E-F5E984EFA576}">
      <dgm:prSet/>
      <dgm:spPr/>
      <dgm:t>
        <a:bodyPr/>
        <a:lstStyle/>
        <a:p>
          <a:endParaRPr lang="en-IN"/>
        </a:p>
      </dgm:t>
    </dgm:pt>
    <dgm:pt modelId="{98EF1546-34CA-45FF-B036-85A4583F91AD}" type="pres">
      <dgm:prSet presAssocID="{3675ECEF-8BFD-4714-A1A7-4D2CAAACDCF2}" presName="Name0" presStyleCnt="0">
        <dgm:presLayoutVars>
          <dgm:chPref val="1"/>
          <dgm:dir/>
          <dgm:animOne val="branch"/>
          <dgm:animLvl val="lvl"/>
          <dgm:resizeHandles/>
        </dgm:presLayoutVars>
      </dgm:prSet>
      <dgm:spPr/>
    </dgm:pt>
    <dgm:pt modelId="{DBE1FDD0-CFFC-40F1-AC92-6C93EF09982B}" type="pres">
      <dgm:prSet presAssocID="{400D8ACB-DE8E-4D68-A4A0-BF6546DE50B2}" presName="vertOne" presStyleCnt="0"/>
      <dgm:spPr/>
    </dgm:pt>
    <dgm:pt modelId="{D65802B2-97D2-4394-8916-B6FED54B62BD}" type="pres">
      <dgm:prSet presAssocID="{400D8ACB-DE8E-4D68-A4A0-BF6546DE50B2}" presName="txOne" presStyleLbl="node0" presStyleIdx="0" presStyleCnt="1" custScaleY="28901" custLinFactNeighborX="-638" custLinFactNeighborY="-6655">
        <dgm:presLayoutVars>
          <dgm:chPref val="3"/>
        </dgm:presLayoutVars>
      </dgm:prSet>
      <dgm:spPr/>
    </dgm:pt>
    <dgm:pt modelId="{27262D69-359B-424F-A7D3-201219187357}" type="pres">
      <dgm:prSet presAssocID="{400D8ACB-DE8E-4D68-A4A0-BF6546DE50B2}" presName="parTransOne" presStyleCnt="0"/>
      <dgm:spPr/>
    </dgm:pt>
    <dgm:pt modelId="{CF7463CC-866F-4E72-A714-1419CC066E14}" type="pres">
      <dgm:prSet presAssocID="{400D8ACB-DE8E-4D68-A4A0-BF6546DE50B2}" presName="horzOne" presStyleCnt="0"/>
      <dgm:spPr/>
    </dgm:pt>
    <dgm:pt modelId="{98DB63A1-F226-43DD-9A0D-548227B6F455}" type="pres">
      <dgm:prSet presAssocID="{E6F10787-18C6-413A-9AFD-29467440B000}" presName="vertTwo" presStyleCnt="0"/>
      <dgm:spPr/>
    </dgm:pt>
    <dgm:pt modelId="{95D8D0E5-19A8-46F5-931C-87E70FC5A779}" type="pres">
      <dgm:prSet presAssocID="{E6F10787-18C6-413A-9AFD-29467440B000}" presName="txTwo" presStyleLbl="node2" presStyleIdx="0" presStyleCnt="2" custScaleY="38493" custLinFactNeighborX="-29968">
        <dgm:presLayoutVars>
          <dgm:chPref val="3"/>
        </dgm:presLayoutVars>
      </dgm:prSet>
      <dgm:spPr/>
    </dgm:pt>
    <dgm:pt modelId="{3A8ABF5E-8AC0-4F78-BE1C-BDD9FE4E6880}" type="pres">
      <dgm:prSet presAssocID="{E6F10787-18C6-413A-9AFD-29467440B000}" presName="parTransTwo" presStyleCnt="0"/>
      <dgm:spPr/>
    </dgm:pt>
    <dgm:pt modelId="{72CDAA21-1C6F-4AC7-94DB-D8FA3D5EE729}" type="pres">
      <dgm:prSet presAssocID="{E6F10787-18C6-413A-9AFD-29467440B000}" presName="horzTwo" presStyleCnt="0"/>
      <dgm:spPr/>
    </dgm:pt>
    <dgm:pt modelId="{8BEE1EE4-19C7-4936-B4CF-6567B1D82523}" type="pres">
      <dgm:prSet presAssocID="{77B37A5C-2490-4BEE-91E5-3BC7A676D267}" presName="vertThree" presStyleCnt="0"/>
      <dgm:spPr/>
    </dgm:pt>
    <dgm:pt modelId="{B3AD8488-D967-4BE3-8DB0-07295C4464E2}" type="pres">
      <dgm:prSet presAssocID="{77B37A5C-2490-4BEE-91E5-3BC7A676D267}" presName="txThree" presStyleLbl="node3" presStyleIdx="0" presStyleCnt="3">
        <dgm:presLayoutVars>
          <dgm:chPref val="3"/>
        </dgm:presLayoutVars>
      </dgm:prSet>
      <dgm:spPr/>
    </dgm:pt>
    <dgm:pt modelId="{F5EB418E-F2A6-4FE0-AD49-B59B230CA748}" type="pres">
      <dgm:prSet presAssocID="{77B37A5C-2490-4BEE-91E5-3BC7A676D267}" presName="horzThree" presStyleCnt="0"/>
      <dgm:spPr/>
    </dgm:pt>
    <dgm:pt modelId="{1CE49319-D7F0-432E-B749-A24DD3D3B49D}" type="pres">
      <dgm:prSet presAssocID="{FF45EDF7-4D20-485D-84E0-9B74BE227F18}" presName="sibSpaceThree" presStyleCnt="0"/>
      <dgm:spPr/>
    </dgm:pt>
    <dgm:pt modelId="{F1578024-7ADC-4CB7-B9B2-E03AD1F88F92}" type="pres">
      <dgm:prSet presAssocID="{F11F3E22-17B9-4636-9BEA-81E54DFFA1BE}" presName="vertThree" presStyleCnt="0"/>
      <dgm:spPr/>
    </dgm:pt>
    <dgm:pt modelId="{F020870D-3BC6-42EF-927B-FB2A3ABB6205}" type="pres">
      <dgm:prSet presAssocID="{F11F3E22-17B9-4636-9BEA-81E54DFFA1BE}" presName="txThree" presStyleLbl="node3" presStyleIdx="1" presStyleCnt="3">
        <dgm:presLayoutVars>
          <dgm:chPref val="3"/>
        </dgm:presLayoutVars>
      </dgm:prSet>
      <dgm:spPr/>
    </dgm:pt>
    <dgm:pt modelId="{1890DE3A-F0F9-4247-86C1-A3D627ECB6C3}" type="pres">
      <dgm:prSet presAssocID="{F11F3E22-17B9-4636-9BEA-81E54DFFA1BE}" presName="horzThree" presStyleCnt="0"/>
      <dgm:spPr/>
    </dgm:pt>
    <dgm:pt modelId="{A85FDE52-D0CC-4720-B7AC-CC25B46FA8F3}" type="pres">
      <dgm:prSet presAssocID="{025FFE23-A451-4DC2-9B89-18FB3EF1C16F}" presName="sibSpaceTwo" presStyleCnt="0"/>
      <dgm:spPr/>
    </dgm:pt>
    <dgm:pt modelId="{679A94C2-93F6-4FE0-9C24-F01AD31D4B03}" type="pres">
      <dgm:prSet presAssocID="{D7E6B15E-DD40-4E9F-BBDF-D2EF6F5D986E}" presName="vertTwo" presStyleCnt="0"/>
      <dgm:spPr/>
    </dgm:pt>
    <dgm:pt modelId="{39EE022D-3636-4FF5-82A7-9C72DE40F4E1}" type="pres">
      <dgm:prSet presAssocID="{D7E6B15E-DD40-4E9F-BBDF-D2EF6F5D986E}" presName="txTwo" presStyleLbl="node2" presStyleIdx="1" presStyleCnt="2" custScaleY="39218">
        <dgm:presLayoutVars>
          <dgm:chPref val="3"/>
        </dgm:presLayoutVars>
      </dgm:prSet>
      <dgm:spPr/>
    </dgm:pt>
    <dgm:pt modelId="{A89A4EA3-5D51-4209-82E4-FD76BB1752B3}" type="pres">
      <dgm:prSet presAssocID="{D7E6B15E-DD40-4E9F-BBDF-D2EF6F5D986E}" presName="parTransTwo" presStyleCnt="0"/>
      <dgm:spPr/>
    </dgm:pt>
    <dgm:pt modelId="{F0D6FF86-DEE2-4ECF-B012-551FD8E1A0BD}" type="pres">
      <dgm:prSet presAssocID="{D7E6B15E-DD40-4E9F-BBDF-D2EF6F5D986E}" presName="horzTwo" presStyleCnt="0"/>
      <dgm:spPr/>
    </dgm:pt>
    <dgm:pt modelId="{BD4C0819-7F0C-458F-9596-BBCC6959326F}" type="pres">
      <dgm:prSet presAssocID="{99DBF632-8EA1-4AF4-8B64-5E24E8FA6471}" presName="vertThree" presStyleCnt="0"/>
      <dgm:spPr/>
    </dgm:pt>
    <dgm:pt modelId="{1FF619FD-C705-4313-8C8A-3E7B525A5A20}" type="pres">
      <dgm:prSet presAssocID="{99DBF632-8EA1-4AF4-8B64-5E24E8FA6471}" presName="txThree" presStyleLbl="node3" presStyleIdx="2" presStyleCnt="3">
        <dgm:presLayoutVars>
          <dgm:chPref val="3"/>
        </dgm:presLayoutVars>
      </dgm:prSet>
      <dgm:spPr/>
    </dgm:pt>
    <dgm:pt modelId="{35B03C9B-08C4-40B0-B7C4-5BEF5F4D79BB}" type="pres">
      <dgm:prSet presAssocID="{99DBF632-8EA1-4AF4-8B64-5E24E8FA6471}" presName="horzThree" presStyleCnt="0"/>
      <dgm:spPr/>
    </dgm:pt>
  </dgm:ptLst>
  <dgm:cxnLst>
    <dgm:cxn modelId="{08C04D08-D2FE-450D-BB41-03D44FE6A4AB}" type="presOf" srcId="{E6F10787-18C6-413A-9AFD-29467440B000}" destId="{95D8D0E5-19A8-46F5-931C-87E70FC5A779}" srcOrd="0" destOrd="0" presId="urn:microsoft.com/office/officeart/2005/8/layout/hierarchy4"/>
    <dgm:cxn modelId="{9D44822C-3228-4454-AF0E-F5E984EFA576}" srcId="{D7E6B15E-DD40-4E9F-BBDF-D2EF6F5D986E}" destId="{99DBF632-8EA1-4AF4-8B64-5E24E8FA6471}" srcOrd="0" destOrd="0" parTransId="{9BEC8704-14FC-46DD-A3FD-6608D7618FED}" sibTransId="{71D95BEB-5CB1-48A0-9FAB-661BC1D750F1}"/>
    <dgm:cxn modelId="{F1ED7F42-6788-4E49-A7DA-D4A8F9BBD097}" srcId="{3675ECEF-8BFD-4714-A1A7-4D2CAAACDCF2}" destId="{400D8ACB-DE8E-4D68-A4A0-BF6546DE50B2}" srcOrd="0" destOrd="0" parTransId="{401A2987-5058-468D-8B32-8D7D7F4D1BC6}" sibTransId="{F10F8E71-59A2-4259-95B3-4A624028FE97}"/>
    <dgm:cxn modelId="{5518B069-6C99-4141-8C72-92540743E5D9}" srcId="{400D8ACB-DE8E-4D68-A4A0-BF6546DE50B2}" destId="{E6F10787-18C6-413A-9AFD-29467440B000}" srcOrd="0" destOrd="0" parTransId="{9425C75F-748A-4B0B-928B-8F9915A6AE65}" sibTransId="{025FFE23-A451-4DC2-9B89-18FB3EF1C16F}"/>
    <dgm:cxn modelId="{97209F51-05B6-4608-A9D5-9666E2D84BD9}" srcId="{E6F10787-18C6-413A-9AFD-29467440B000}" destId="{77B37A5C-2490-4BEE-91E5-3BC7A676D267}" srcOrd="0" destOrd="0" parTransId="{46570F85-FA5C-4036-A545-3C1C3860DA4A}" sibTransId="{FF45EDF7-4D20-485D-84E0-9B74BE227F18}"/>
    <dgm:cxn modelId="{07076652-42A5-46C1-AC04-A99DFF9D5EC9}" srcId="{E6F10787-18C6-413A-9AFD-29467440B000}" destId="{F11F3E22-17B9-4636-9BEA-81E54DFFA1BE}" srcOrd="1" destOrd="0" parTransId="{A2323205-5A44-4839-B758-44532C8F3E86}" sibTransId="{72F4AF74-5D9E-4164-9DBC-C8783366AA4E}"/>
    <dgm:cxn modelId="{B8715A83-6B13-454F-822D-9A8C327C2B1E}" srcId="{400D8ACB-DE8E-4D68-A4A0-BF6546DE50B2}" destId="{D7E6B15E-DD40-4E9F-BBDF-D2EF6F5D986E}" srcOrd="1" destOrd="0" parTransId="{19DE2FA1-B4CD-4D9F-933C-BF04521C92D7}" sibTransId="{BEF9AD0D-59ED-4186-9BFC-771DAB8A8C1D}"/>
    <dgm:cxn modelId="{548B0786-F253-46B0-BD6D-AE0E3D9570E9}" type="presOf" srcId="{3675ECEF-8BFD-4714-A1A7-4D2CAAACDCF2}" destId="{98EF1546-34CA-45FF-B036-85A4583F91AD}" srcOrd="0" destOrd="0" presId="urn:microsoft.com/office/officeart/2005/8/layout/hierarchy4"/>
    <dgm:cxn modelId="{630B1786-C35D-42D1-8FA9-3767B5F6D4F3}" type="presOf" srcId="{F11F3E22-17B9-4636-9BEA-81E54DFFA1BE}" destId="{F020870D-3BC6-42EF-927B-FB2A3ABB6205}" srcOrd="0" destOrd="0" presId="urn:microsoft.com/office/officeart/2005/8/layout/hierarchy4"/>
    <dgm:cxn modelId="{6FD6A39E-668C-44AF-8DA2-92562A2BBD7A}" type="presOf" srcId="{77B37A5C-2490-4BEE-91E5-3BC7A676D267}" destId="{B3AD8488-D967-4BE3-8DB0-07295C4464E2}" srcOrd="0" destOrd="0" presId="urn:microsoft.com/office/officeart/2005/8/layout/hierarchy4"/>
    <dgm:cxn modelId="{8D0C63DA-3A1B-4A6F-BAC1-E4A0CDDB531D}" type="presOf" srcId="{D7E6B15E-DD40-4E9F-BBDF-D2EF6F5D986E}" destId="{39EE022D-3636-4FF5-82A7-9C72DE40F4E1}" srcOrd="0" destOrd="0" presId="urn:microsoft.com/office/officeart/2005/8/layout/hierarchy4"/>
    <dgm:cxn modelId="{5FF187DF-A316-44E9-88A6-8109DCFA7D80}" type="presOf" srcId="{99DBF632-8EA1-4AF4-8B64-5E24E8FA6471}" destId="{1FF619FD-C705-4313-8C8A-3E7B525A5A20}" srcOrd="0" destOrd="0" presId="urn:microsoft.com/office/officeart/2005/8/layout/hierarchy4"/>
    <dgm:cxn modelId="{0AA69CF6-E1FF-4276-8A04-7C6340FD5628}" type="presOf" srcId="{400D8ACB-DE8E-4D68-A4A0-BF6546DE50B2}" destId="{D65802B2-97D2-4394-8916-B6FED54B62BD}" srcOrd="0" destOrd="0" presId="urn:microsoft.com/office/officeart/2005/8/layout/hierarchy4"/>
    <dgm:cxn modelId="{EC155125-1D87-4427-92BF-3F21D33FC7ED}" type="presParOf" srcId="{98EF1546-34CA-45FF-B036-85A4583F91AD}" destId="{DBE1FDD0-CFFC-40F1-AC92-6C93EF09982B}" srcOrd="0" destOrd="0" presId="urn:microsoft.com/office/officeart/2005/8/layout/hierarchy4"/>
    <dgm:cxn modelId="{C8FE813F-6564-4119-B2E5-DA3300AEF273}" type="presParOf" srcId="{DBE1FDD0-CFFC-40F1-AC92-6C93EF09982B}" destId="{D65802B2-97D2-4394-8916-B6FED54B62BD}" srcOrd="0" destOrd="0" presId="urn:microsoft.com/office/officeart/2005/8/layout/hierarchy4"/>
    <dgm:cxn modelId="{CF707558-EBA7-4B61-A931-4584761F76BB}" type="presParOf" srcId="{DBE1FDD0-CFFC-40F1-AC92-6C93EF09982B}" destId="{27262D69-359B-424F-A7D3-201219187357}" srcOrd="1" destOrd="0" presId="urn:microsoft.com/office/officeart/2005/8/layout/hierarchy4"/>
    <dgm:cxn modelId="{CF5DC3B2-2A41-4D5D-AE21-EF90CDF991B9}" type="presParOf" srcId="{DBE1FDD0-CFFC-40F1-AC92-6C93EF09982B}" destId="{CF7463CC-866F-4E72-A714-1419CC066E14}" srcOrd="2" destOrd="0" presId="urn:microsoft.com/office/officeart/2005/8/layout/hierarchy4"/>
    <dgm:cxn modelId="{4995CA32-AD5F-4406-8BE5-69999DEE805F}" type="presParOf" srcId="{CF7463CC-866F-4E72-A714-1419CC066E14}" destId="{98DB63A1-F226-43DD-9A0D-548227B6F455}" srcOrd="0" destOrd="0" presId="urn:microsoft.com/office/officeart/2005/8/layout/hierarchy4"/>
    <dgm:cxn modelId="{2F18B12E-7D58-429E-B7D4-82ABB9D1F78F}" type="presParOf" srcId="{98DB63A1-F226-43DD-9A0D-548227B6F455}" destId="{95D8D0E5-19A8-46F5-931C-87E70FC5A779}" srcOrd="0" destOrd="0" presId="urn:microsoft.com/office/officeart/2005/8/layout/hierarchy4"/>
    <dgm:cxn modelId="{57AEBA58-10E8-421D-BF9C-E4306F265D7B}" type="presParOf" srcId="{98DB63A1-F226-43DD-9A0D-548227B6F455}" destId="{3A8ABF5E-8AC0-4F78-BE1C-BDD9FE4E6880}" srcOrd="1" destOrd="0" presId="urn:microsoft.com/office/officeart/2005/8/layout/hierarchy4"/>
    <dgm:cxn modelId="{E38A3023-6992-4C00-9533-C488C8F7B2D5}" type="presParOf" srcId="{98DB63A1-F226-43DD-9A0D-548227B6F455}" destId="{72CDAA21-1C6F-4AC7-94DB-D8FA3D5EE729}" srcOrd="2" destOrd="0" presId="urn:microsoft.com/office/officeart/2005/8/layout/hierarchy4"/>
    <dgm:cxn modelId="{340F0F33-B8AA-4238-8EEB-74AAB5416A4F}" type="presParOf" srcId="{72CDAA21-1C6F-4AC7-94DB-D8FA3D5EE729}" destId="{8BEE1EE4-19C7-4936-B4CF-6567B1D82523}" srcOrd="0" destOrd="0" presId="urn:microsoft.com/office/officeart/2005/8/layout/hierarchy4"/>
    <dgm:cxn modelId="{D8B41863-D4A4-4E1D-8BF4-9E0FF10FB1C1}" type="presParOf" srcId="{8BEE1EE4-19C7-4936-B4CF-6567B1D82523}" destId="{B3AD8488-D967-4BE3-8DB0-07295C4464E2}" srcOrd="0" destOrd="0" presId="urn:microsoft.com/office/officeart/2005/8/layout/hierarchy4"/>
    <dgm:cxn modelId="{89E56AF0-0A3F-4478-8FB4-4988C1A85DCB}" type="presParOf" srcId="{8BEE1EE4-19C7-4936-B4CF-6567B1D82523}" destId="{F5EB418E-F2A6-4FE0-AD49-B59B230CA748}" srcOrd="1" destOrd="0" presId="urn:microsoft.com/office/officeart/2005/8/layout/hierarchy4"/>
    <dgm:cxn modelId="{F4CD41D1-8DD4-46DA-98DD-982EE0A4E80D}" type="presParOf" srcId="{72CDAA21-1C6F-4AC7-94DB-D8FA3D5EE729}" destId="{1CE49319-D7F0-432E-B749-A24DD3D3B49D}" srcOrd="1" destOrd="0" presId="urn:microsoft.com/office/officeart/2005/8/layout/hierarchy4"/>
    <dgm:cxn modelId="{148548F8-037A-422E-894B-3D18D2A85F7A}" type="presParOf" srcId="{72CDAA21-1C6F-4AC7-94DB-D8FA3D5EE729}" destId="{F1578024-7ADC-4CB7-B9B2-E03AD1F88F92}" srcOrd="2" destOrd="0" presId="urn:microsoft.com/office/officeart/2005/8/layout/hierarchy4"/>
    <dgm:cxn modelId="{7C59D6C3-0689-43C9-A658-F9268C793126}" type="presParOf" srcId="{F1578024-7ADC-4CB7-B9B2-E03AD1F88F92}" destId="{F020870D-3BC6-42EF-927B-FB2A3ABB6205}" srcOrd="0" destOrd="0" presId="urn:microsoft.com/office/officeart/2005/8/layout/hierarchy4"/>
    <dgm:cxn modelId="{1A11AA26-8ABF-46A4-A9B4-A75110DABD30}" type="presParOf" srcId="{F1578024-7ADC-4CB7-B9B2-E03AD1F88F92}" destId="{1890DE3A-F0F9-4247-86C1-A3D627ECB6C3}" srcOrd="1" destOrd="0" presId="urn:microsoft.com/office/officeart/2005/8/layout/hierarchy4"/>
    <dgm:cxn modelId="{978747B8-2F60-4F94-96A6-A0799C572225}" type="presParOf" srcId="{CF7463CC-866F-4E72-A714-1419CC066E14}" destId="{A85FDE52-D0CC-4720-B7AC-CC25B46FA8F3}" srcOrd="1" destOrd="0" presId="urn:microsoft.com/office/officeart/2005/8/layout/hierarchy4"/>
    <dgm:cxn modelId="{ED1E5A48-1C1F-415D-9F26-C6B597E36339}" type="presParOf" srcId="{CF7463CC-866F-4E72-A714-1419CC066E14}" destId="{679A94C2-93F6-4FE0-9C24-F01AD31D4B03}" srcOrd="2" destOrd="0" presId="urn:microsoft.com/office/officeart/2005/8/layout/hierarchy4"/>
    <dgm:cxn modelId="{F2EBF62D-E855-4268-A116-13A3CF4D18D9}" type="presParOf" srcId="{679A94C2-93F6-4FE0-9C24-F01AD31D4B03}" destId="{39EE022D-3636-4FF5-82A7-9C72DE40F4E1}" srcOrd="0" destOrd="0" presId="urn:microsoft.com/office/officeart/2005/8/layout/hierarchy4"/>
    <dgm:cxn modelId="{89300BE4-D7C9-42B6-9540-FDC0D72D3E20}" type="presParOf" srcId="{679A94C2-93F6-4FE0-9C24-F01AD31D4B03}" destId="{A89A4EA3-5D51-4209-82E4-FD76BB1752B3}" srcOrd="1" destOrd="0" presId="urn:microsoft.com/office/officeart/2005/8/layout/hierarchy4"/>
    <dgm:cxn modelId="{F964CB06-327B-451D-8779-B779A23D9767}" type="presParOf" srcId="{679A94C2-93F6-4FE0-9C24-F01AD31D4B03}" destId="{F0D6FF86-DEE2-4ECF-B012-551FD8E1A0BD}" srcOrd="2" destOrd="0" presId="urn:microsoft.com/office/officeart/2005/8/layout/hierarchy4"/>
    <dgm:cxn modelId="{6A7A96CF-0031-4C62-9879-B1F64F365B1C}" type="presParOf" srcId="{F0D6FF86-DEE2-4ECF-B012-551FD8E1A0BD}" destId="{BD4C0819-7F0C-458F-9596-BBCC6959326F}" srcOrd="0" destOrd="0" presId="urn:microsoft.com/office/officeart/2005/8/layout/hierarchy4"/>
    <dgm:cxn modelId="{B43627AA-0EBE-436D-8652-5D700998BCFE}" type="presParOf" srcId="{BD4C0819-7F0C-458F-9596-BBCC6959326F}" destId="{1FF619FD-C705-4313-8C8A-3E7B525A5A20}" srcOrd="0" destOrd="0" presId="urn:microsoft.com/office/officeart/2005/8/layout/hierarchy4"/>
    <dgm:cxn modelId="{7AC3C997-2FDC-4768-B3D6-8F0F75F64F87}" type="presParOf" srcId="{BD4C0819-7F0C-458F-9596-BBCC6959326F}" destId="{35B03C9B-08C4-40B0-B7C4-5BEF5F4D79BB}"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802B2-97D2-4394-8916-B6FED54B62BD}">
      <dsp:nvSpPr>
        <dsp:cNvPr id="0" name=""/>
        <dsp:cNvSpPr/>
      </dsp:nvSpPr>
      <dsp:spPr>
        <a:xfrm>
          <a:off x="0" y="0"/>
          <a:ext cx="5945476" cy="600144"/>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Data</a:t>
          </a:r>
        </a:p>
      </dsp:txBody>
      <dsp:txXfrm>
        <a:off x="17578" y="17578"/>
        <a:ext cx="5910320" cy="564988"/>
      </dsp:txXfrm>
    </dsp:sp>
    <dsp:sp modelId="{95D8D0E5-19A8-46F5-931C-87E70FC5A779}">
      <dsp:nvSpPr>
        <dsp:cNvPr id="0" name=""/>
        <dsp:cNvSpPr/>
      </dsp:nvSpPr>
      <dsp:spPr>
        <a:xfrm>
          <a:off x="0" y="780681"/>
          <a:ext cx="3876187" cy="799326"/>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Features</a:t>
          </a:r>
        </a:p>
      </dsp:txBody>
      <dsp:txXfrm>
        <a:off x="23411" y="804092"/>
        <a:ext cx="3829365" cy="752504"/>
      </dsp:txXfrm>
    </dsp:sp>
    <dsp:sp modelId="{B3AD8488-D967-4BE3-8DB0-07295C4464E2}">
      <dsp:nvSpPr>
        <dsp:cNvPr id="0" name=""/>
        <dsp:cNvSpPr/>
      </dsp:nvSpPr>
      <dsp:spPr>
        <a:xfrm>
          <a:off x="6485" y="1759529"/>
          <a:ext cx="1898230" cy="2076551"/>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Numeric:</a:t>
          </a:r>
        </a:p>
        <a:p>
          <a:pPr marL="0" lvl="0" indent="0" algn="ctr" defTabSz="711200">
            <a:lnSpc>
              <a:spcPct val="90000"/>
            </a:lnSpc>
            <a:spcBef>
              <a:spcPct val="0"/>
            </a:spcBef>
            <a:spcAft>
              <a:spcPct val="35000"/>
            </a:spcAft>
            <a:buNone/>
          </a:pPr>
          <a:r>
            <a:rPr lang="en-US" sz="1050" b="1" kern="1200" dirty="0"/>
            <a:t>1.Hour</a:t>
          </a:r>
        </a:p>
        <a:p>
          <a:pPr marL="0" lvl="0" indent="0" algn="ctr" defTabSz="711200">
            <a:lnSpc>
              <a:spcPct val="90000"/>
            </a:lnSpc>
            <a:spcBef>
              <a:spcPct val="0"/>
            </a:spcBef>
            <a:spcAft>
              <a:spcPct val="35000"/>
            </a:spcAft>
            <a:buNone/>
          </a:pPr>
          <a:r>
            <a:rPr lang="en-US" sz="1050" b="1" kern="1200" dirty="0"/>
            <a:t>2.Temperature</a:t>
          </a:r>
        </a:p>
        <a:p>
          <a:pPr marL="0" lvl="0" indent="0" algn="ctr" defTabSz="711200">
            <a:lnSpc>
              <a:spcPct val="90000"/>
            </a:lnSpc>
            <a:spcBef>
              <a:spcPct val="0"/>
            </a:spcBef>
            <a:spcAft>
              <a:spcPct val="35000"/>
            </a:spcAft>
            <a:buNone/>
          </a:pPr>
          <a:r>
            <a:rPr lang="en-US" sz="1050" b="1" kern="1200" dirty="0"/>
            <a:t>3.Humidity</a:t>
          </a:r>
        </a:p>
        <a:p>
          <a:pPr marL="0" lvl="0" indent="0" algn="ctr" defTabSz="711200">
            <a:lnSpc>
              <a:spcPct val="90000"/>
            </a:lnSpc>
            <a:spcBef>
              <a:spcPct val="0"/>
            </a:spcBef>
            <a:spcAft>
              <a:spcPct val="35000"/>
            </a:spcAft>
            <a:buNone/>
          </a:pPr>
          <a:r>
            <a:rPr lang="en-US" sz="1050" b="1" kern="1200" dirty="0"/>
            <a:t>4.Wind speed</a:t>
          </a:r>
        </a:p>
        <a:p>
          <a:pPr marL="0" lvl="0" indent="0" algn="ctr" defTabSz="711200">
            <a:lnSpc>
              <a:spcPct val="90000"/>
            </a:lnSpc>
            <a:spcBef>
              <a:spcPct val="0"/>
            </a:spcBef>
            <a:spcAft>
              <a:spcPct val="35000"/>
            </a:spcAft>
            <a:buNone/>
          </a:pPr>
          <a:r>
            <a:rPr lang="en-US" sz="1050" b="1" kern="1200" dirty="0"/>
            <a:t>5.Visibility</a:t>
          </a:r>
        </a:p>
        <a:p>
          <a:pPr marL="0" lvl="0" indent="0" algn="ctr" defTabSz="711200">
            <a:lnSpc>
              <a:spcPct val="90000"/>
            </a:lnSpc>
            <a:spcBef>
              <a:spcPct val="0"/>
            </a:spcBef>
            <a:spcAft>
              <a:spcPct val="35000"/>
            </a:spcAft>
            <a:buNone/>
          </a:pPr>
          <a:r>
            <a:rPr lang="en-US" sz="1050" b="1" kern="1200" dirty="0"/>
            <a:t>6.Dew point temperature</a:t>
          </a:r>
        </a:p>
        <a:p>
          <a:pPr marL="0" lvl="0" indent="0" algn="ctr" defTabSz="711200">
            <a:lnSpc>
              <a:spcPct val="90000"/>
            </a:lnSpc>
            <a:spcBef>
              <a:spcPct val="0"/>
            </a:spcBef>
            <a:spcAft>
              <a:spcPct val="35000"/>
            </a:spcAft>
            <a:buNone/>
          </a:pPr>
          <a:r>
            <a:rPr lang="en-US" sz="1050" b="1" kern="1200" dirty="0"/>
            <a:t>7.Solar radiation</a:t>
          </a:r>
        </a:p>
        <a:p>
          <a:pPr marL="0" lvl="0" indent="0" algn="ctr" defTabSz="711200">
            <a:lnSpc>
              <a:spcPct val="90000"/>
            </a:lnSpc>
            <a:spcBef>
              <a:spcPct val="0"/>
            </a:spcBef>
            <a:spcAft>
              <a:spcPct val="35000"/>
            </a:spcAft>
            <a:buNone/>
          </a:pPr>
          <a:r>
            <a:rPr lang="en-US" sz="1050" b="1" kern="1200" dirty="0"/>
            <a:t>8.Rainfall</a:t>
          </a:r>
        </a:p>
        <a:p>
          <a:pPr marL="0" lvl="0" indent="0" algn="ctr" defTabSz="711200">
            <a:lnSpc>
              <a:spcPct val="90000"/>
            </a:lnSpc>
            <a:spcBef>
              <a:spcPct val="0"/>
            </a:spcBef>
            <a:spcAft>
              <a:spcPct val="35000"/>
            </a:spcAft>
            <a:buNone/>
          </a:pPr>
          <a:r>
            <a:rPr lang="en-US" sz="1050" b="1" kern="1200" dirty="0"/>
            <a:t>9.Snowfall</a:t>
          </a:r>
          <a:endParaRPr lang="en-IN" sz="1050" b="1" kern="1200" dirty="0"/>
        </a:p>
      </dsp:txBody>
      <dsp:txXfrm>
        <a:off x="62082" y="1815126"/>
        <a:ext cx="1787036" cy="1965357"/>
      </dsp:txXfrm>
    </dsp:sp>
    <dsp:sp modelId="{F020870D-3BC6-42EF-927B-FB2A3ABB6205}">
      <dsp:nvSpPr>
        <dsp:cNvPr id="0" name=""/>
        <dsp:cNvSpPr/>
      </dsp:nvSpPr>
      <dsp:spPr>
        <a:xfrm>
          <a:off x="1984442" y="1759529"/>
          <a:ext cx="1898230" cy="2076551"/>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Categorical:</a:t>
          </a:r>
        </a:p>
        <a:p>
          <a:pPr marL="0" lvl="0" indent="0" algn="ctr" defTabSz="800100">
            <a:lnSpc>
              <a:spcPct val="90000"/>
            </a:lnSpc>
            <a:spcBef>
              <a:spcPct val="0"/>
            </a:spcBef>
            <a:spcAft>
              <a:spcPct val="35000"/>
            </a:spcAft>
            <a:buNone/>
          </a:pPr>
          <a:r>
            <a:rPr lang="en-US" sz="1100" b="1" kern="1200" dirty="0"/>
            <a:t>1.Season</a:t>
          </a:r>
        </a:p>
        <a:p>
          <a:pPr marL="0" lvl="0" indent="0" algn="ctr" defTabSz="800100">
            <a:lnSpc>
              <a:spcPct val="90000"/>
            </a:lnSpc>
            <a:spcBef>
              <a:spcPct val="0"/>
            </a:spcBef>
            <a:spcAft>
              <a:spcPct val="35000"/>
            </a:spcAft>
            <a:buNone/>
          </a:pPr>
          <a:r>
            <a:rPr lang="en-US" sz="1100" b="1" kern="1200" dirty="0"/>
            <a:t>2.Holiday</a:t>
          </a:r>
        </a:p>
        <a:p>
          <a:pPr marL="0" lvl="0" indent="0" algn="ctr" defTabSz="800100">
            <a:lnSpc>
              <a:spcPct val="90000"/>
            </a:lnSpc>
            <a:spcBef>
              <a:spcPct val="0"/>
            </a:spcBef>
            <a:spcAft>
              <a:spcPct val="35000"/>
            </a:spcAft>
            <a:buNone/>
          </a:pPr>
          <a:r>
            <a:rPr lang="en-US" sz="1100" b="1" kern="1200" dirty="0"/>
            <a:t>3.Functioning Day</a:t>
          </a:r>
          <a:endParaRPr lang="en-IN" sz="1100" b="1" kern="1200" dirty="0"/>
        </a:p>
      </dsp:txBody>
      <dsp:txXfrm>
        <a:off x="2040039" y="1815126"/>
        <a:ext cx="1787036" cy="1965357"/>
      </dsp:txXfrm>
    </dsp:sp>
    <dsp:sp modelId="{39EE022D-3636-4FF5-82A7-9C72DE40F4E1}">
      <dsp:nvSpPr>
        <dsp:cNvPr id="0" name=""/>
        <dsp:cNvSpPr/>
      </dsp:nvSpPr>
      <dsp:spPr>
        <a:xfrm>
          <a:off x="4042124" y="780681"/>
          <a:ext cx="1898230" cy="814381"/>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Target Variable</a:t>
          </a:r>
        </a:p>
      </dsp:txBody>
      <dsp:txXfrm>
        <a:off x="4065976" y="804533"/>
        <a:ext cx="1850526" cy="766677"/>
      </dsp:txXfrm>
    </dsp:sp>
    <dsp:sp modelId="{1FF619FD-C705-4313-8C8A-3E7B525A5A20}">
      <dsp:nvSpPr>
        <dsp:cNvPr id="0" name=""/>
        <dsp:cNvSpPr/>
      </dsp:nvSpPr>
      <dsp:spPr>
        <a:xfrm>
          <a:off x="4042124" y="1774584"/>
          <a:ext cx="1898230" cy="2076551"/>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Rented bike count</a:t>
          </a:r>
          <a:endParaRPr lang="en-IN" sz="1800" b="1" kern="1200" dirty="0"/>
        </a:p>
      </dsp:txBody>
      <dsp:txXfrm>
        <a:off x="4097721" y="1830181"/>
        <a:ext cx="1787036" cy="19653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472260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7774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37375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04445" y="784654"/>
            <a:ext cx="8512500" cy="39977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a:t>
            </a:r>
            <a:endParaRPr sz="4200" b="1" dirty="0">
              <a:solidFill>
                <a:srgbClr val="CC0000"/>
              </a:solidFill>
              <a:latin typeface="Montserrat"/>
              <a:ea typeface="Montserrat"/>
              <a:cs typeface="Montserrat"/>
              <a:sym typeface="Montserrat"/>
            </a:endParaRPr>
          </a:p>
          <a:p>
            <a:pPr lvl="0"/>
            <a:r>
              <a:rPr lang="en-US" sz="3600" b="1" dirty="0">
                <a:solidFill>
                  <a:schemeClr val="lt1"/>
                </a:solidFill>
                <a:latin typeface="Montserrat"/>
                <a:ea typeface="Montserrat"/>
                <a:cs typeface="Montserrat"/>
                <a:sym typeface="Montserrat"/>
              </a:rPr>
              <a:t>Bike Sharing Demand Prediction</a:t>
            </a:r>
            <a:br>
              <a:rPr lang="en-US" sz="3600" b="1" dirty="0">
                <a:solidFill>
                  <a:schemeClr val="lt1"/>
                </a:solidFill>
                <a:latin typeface="Montserrat"/>
                <a:ea typeface="Montserrat"/>
                <a:cs typeface="Montserrat"/>
                <a:sym typeface="Montserrat"/>
              </a:rPr>
            </a:br>
            <a:br>
              <a:rPr lang="en-US" sz="3600" b="1" dirty="0">
                <a:solidFill>
                  <a:schemeClr val="lt1"/>
                </a:solidFill>
                <a:latin typeface="Montserrat"/>
                <a:ea typeface="Montserrat"/>
                <a:cs typeface="Montserrat"/>
                <a:sym typeface="Montserrat"/>
              </a:rPr>
            </a:br>
            <a:r>
              <a:rPr lang="en-US" sz="2400" b="1" u="sng" dirty="0">
                <a:solidFill>
                  <a:schemeClr val="lt1"/>
                </a:solidFill>
                <a:latin typeface="Montserrat"/>
                <a:ea typeface="Montserrat"/>
                <a:cs typeface="Montserrat"/>
                <a:sym typeface="Montserrat"/>
              </a:rPr>
              <a:t>Team Members</a:t>
            </a:r>
            <a:br>
              <a:rPr lang="en-US" sz="1800" b="1" u="sng" dirty="0">
                <a:solidFill>
                  <a:schemeClr val="lt1"/>
                </a:solidFill>
                <a:latin typeface="Montserrat"/>
                <a:ea typeface="Montserrat"/>
                <a:cs typeface="Montserrat"/>
                <a:sym typeface="Montserrat"/>
              </a:rPr>
            </a:br>
            <a:r>
              <a:rPr lang="en-US" sz="1800" b="1" dirty="0">
                <a:solidFill>
                  <a:schemeClr val="lt1"/>
                </a:solidFill>
                <a:latin typeface="Montserrat"/>
                <a:ea typeface="Montserrat"/>
                <a:cs typeface="Montserrat"/>
                <a:sym typeface="Montserrat"/>
              </a:rPr>
              <a:t>Manjusree K C</a:t>
            </a:r>
            <a:br>
              <a:rPr lang="en-US" sz="1800" b="1" dirty="0">
                <a:solidFill>
                  <a:schemeClr val="lt1"/>
                </a:solidFill>
                <a:latin typeface="Montserrat"/>
                <a:ea typeface="Montserrat"/>
                <a:cs typeface="Montserrat"/>
                <a:sym typeface="Montserrat"/>
              </a:rPr>
            </a:br>
            <a:r>
              <a:rPr lang="en-US" sz="1800" b="1" dirty="0" err="1">
                <a:solidFill>
                  <a:schemeClr val="lt1"/>
                </a:solidFill>
                <a:latin typeface="Montserrat"/>
                <a:ea typeface="Montserrat"/>
                <a:cs typeface="Montserrat"/>
                <a:sym typeface="Montserrat"/>
              </a:rPr>
              <a:t>Nivya</a:t>
            </a:r>
            <a:r>
              <a:rPr lang="en-US" sz="1800" b="1" dirty="0">
                <a:solidFill>
                  <a:schemeClr val="lt1"/>
                </a:solidFill>
                <a:latin typeface="Montserrat"/>
                <a:ea typeface="Montserrat"/>
                <a:cs typeface="Montserrat"/>
                <a:sym typeface="Montserrat"/>
              </a:rPr>
              <a:t> T</a:t>
            </a:r>
            <a:br>
              <a:rPr lang="en-US" sz="1800" b="1" dirty="0">
                <a:solidFill>
                  <a:schemeClr val="lt1"/>
                </a:solidFill>
                <a:latin typeface="Montserrat"/>
                <a:ea typeface="Montserrat"/>
                <a:cs typeface="Montserrat"/>
                <a:sym typeface="Montserrat"/>
              </a:rPr>
            </a:br>
            <a:r>
              <a:rPr lang="en-US" sz="1800" b="1" dirty="0">
                <a:solidFill>
                  <a:schemeClr val="lt1"/>
                </a:solidFill>
                <a:latin typeface="Montserrat"/>
                <a:ea typeface="Montserrat"/>
                <a:cs typeface="Montserrat"/>
                <a:sym typeface="Montserrat"/>
              </a:rPr>
              <a:t>Harsh Jain</a:t>
            </a:r>
            <a:br>
              <a:rPr lang="en-US" sz="1800" b="1" dirty="0">
                <a:solidFill>
                  <a:schemeClr val="lt1"/>
                </a:solidFill>
                <a:latin typeface="Montserrat"/>
                <a:ea typeface="Montserrat"/>
                <a:cs typeface="Montserrat"/>
                <a:sym typeface="Montserrat"/>
              </a:rPr>
            </a:br>
            <a:r>
              <a:rPr lang="en-US" sz="1800" b="1" dirty="0">
                <a:solidFill>
                  <a:schemeClr val="lt1"/>
                </a:solidFill>
                <a:latin typeface="Montserrat"/>
                <a:ea typeface="Montserrat"/>
                <a:cs typeface="Montserrat"/>
                <a:sym typeface="Montserrat"/>
              </a:rPr>
              <a:t>Ammar Anjum</a:t>
            </a:r>
            <a:endParaRPr sz="24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just"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7D03-6A05-4D06-984D-1E2A072B9FC8}"/>
              </a:ext>
            </a:extLst>
          </p:cNvPr>
          <p:cNvSpPr>
            <a:spLocks noGrp="1"/>
          </p:cNvSpPr>
          <p:nvPr>
            <p:ph type="title"/>
          </p:nvPr>
        </p:nvSpPr>
        <p:spPr/>
        <p:txBody>
          <a:bodyPr/>
          <a:lstStyle/>
          <a:p>
            <a:pPr algn="ctr"/>
            <a:r>
              <a:rPr lang="en-US" b="1" u="sng" dirty="0"/>
              <a:t>VIF Analysis</a:t>
            </a:r>
            <a:endParaRPr lang="en-IN" b="1" u="sng" dirty="0"/>
          </a:p>
        </p:txBody>
      </p:sp>
      <p:pic>
        <p:nvPicPr>
          <p:cNvPr id="5" name="Picture 4">
            <a:extLst>
              <a:ext uri="{FF2B5EF4-FFF2-40B4-BE49-F238E27FC236}">
                <a16:creationId xmlns:a16="http://schemas.microsoft.com/office/drawing/2014/main" id="{05C7154C-26E0-4298-9E9E-FBF9F8419FDF}"/>
              </a:ext>
            </a:extLst>
          </p:cNvPr>
          <p:cNvPicPr>
            <a:picLocks noChangeAspect="1"/>
          </p:cNvPicPr>
          <p:nvPr/>
        </p:nvPicPr>
        <p:blipFill>
          <a:blip r:embed="rId2"/>
          <a:stretch>
            <a:fillRect/>
          </a:stretch>
        </p:blipFill>
        <p:spPr>
          <a:xfrm>
            <a:off x="1544474" y="1243932"/>
            <a:ext cx="2805623" cy="2635073"/>
          </a:xfrm>
          <a:prstGeom prst="rect">
            <a:avLst/>
          </a:prstGeom>
        </p:spPr>
      </p:pic>
      <p:sp>
        <p:nvSpPr>
          <p:cNvPr id="6" name="TextBox 5">
            <a:extLst>
              <a:ext uri="{FF2B5EF4-FFF2-40B4-BE49-F238E27FC236}">
                <a16:creationId xmlns:a16="http://schemas.microsoft.com/office/drawing/2014/main" id="{42680EA0-FF1C-4047-B945-C986415C4F61}"/>
              </a:ext>
            </a:extLst>
          </p:cNvPr>
          <p:cNvSpPr txBox="1"/>
          <p:nvPr/>
        </p:nvSpPr>
        <p:spPr>
          <a:xfrm>
            <a:off x="771174" y="4105212"/>
            <a:ext cx="7893090" cy="307777"/>
          </a:xfrm>
          <a:prstGeom prst="rect">
            <a:avLst/>
          </a:prstGeom>
          <a:noFill/>
        </p:spPr>
        <p:txBody>
          <a:bodyPr wrap="square" rtlCol="0">
            <a:spAutoFit/>
          </a:bodyPr>
          <a:lstStyle/>
          <a:p>
            <a:r>
              <a:rPr lang="en-US" dirty="0"/>
              <a:t>VIF is under 5 for all the variables. Therefore we can neglect the chances of multicollinearity.</a:t>
            </a:r>
            <a:endParaRPr lang="en-IN" dirty="0"/>
          </a:p>
        </p:txBody>
      </p:sp>
      <p:pic>
        <p:nvPicPr>
          <p:cNvPr id="4" name="Picture 3"/>
          <p:cNvPicPr>
            <a:picLocks noChangeAspect="1"/>
          </p:cNvPicPr>
          <p:nvPr/>
        </p:nvPicPr>
        <p:blipFill rotWithShape="1">
          <a:blip r:embed="rId3"/>
          <a:srcRect l="-900"/>
          <a:stretch/>
        </p:blipFill>
        <p:spPr>
          <a:xfrm>
            <a:off x="4834647" y="1751469"/>
            <a:ext cx="2797969" cy="1838038"/>
          </a:xfrm>
          <a:prstGeom prst="rect">
            <a:avLst/>
          </a:prstGeom>
        </p:spPr>
      </p:pic>
    </p:spTree>
    <p:extLst>
      <p:ext uri="{BB962C8B-B14F-4D97-AF65-F5344CB8AC3E}">
        <p14:creationId xmlns:p14="http://schemas.microsoft.com/office/powerpoint/2010/main" val="1283479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FB3E-52BB-4B71-ACCB-232ED284C1EB}"/>
              </a:ext>
            </a:extLst>
          </p:cNvPr>
          <p:cNvSpPr>
            <a:spLocks noGrp="1"/>
          </p:cNvSpPr>
          <p:nvPr>
            <p:ph type="title"/>
          </p:nvPr>
        </p:nvSpPr>
        <p:spPr/>
        <p:txBody>
          <a:bodyPr/>
          <a:lstStyle/>
          <a:p>
            <a:r>
              <a:rPr lang="en-US" b="1" u="sng" dirty="0">
                <a:latin typeface="Montserrat" panose="00000500000000000000" pitchFamily="2" charset="0"/>
              </a:rPr>
              <a:t>Bike Demand Based on Seasons, Holiday and Functioning Day</a:t>
            </a:r>
            <a:endParaRPr lang="en-IN" b="1" u="sng" dirty="0">
              <a:latin typeface="Montserrat" panose="00000500000000000000" pitchFamily="2" charset="0"/>
            </a:endParaRPr>
          </a:p>
        </p:txBody>
      </p:sp>
      <p:pic>
        <p:nvPicPr>
          <p:cNvPr id="1026" name="Picture 2">
            <a:extLst>
              <a:ext uri="{FF2B5EF4-FFF2-40B4-BE49-F238E27FC236}">
                <a16:creationId xmlns:a16="http://schemas.microsoft.com/office/drawing/2014/main" id="{862529C3-FB28-4A95-9F11-00BD6E618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98" y="1471612"/>
            <a:ext cx="2622952" cy="2312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49BDE3-4CAD-4903-8845-40CE18E71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128" y="1470282"/>
            <a:ext cx="2963335" cy="2312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8930838-102D-43DC-9AAA-ACD7C7812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3047" y="1470281"/>
            <a:ext cx="2452761" cy="2312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06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BEDA-E94D-4B84-A940-CF35BC97A8D6}"/>
              </a:ext>
            </a:extLst>
          </p:cNvPr>
          <p:cNvSpPr>
            <a:spLocks noGrp="1"/>
          </p:cNvSpPr>
          <p:nvPr>
            <p:ph type="title"/>
          </p:nvPr>
        </p:nvSpPr>
        <p:spPr/>
        <p:txBody>
          <a:bodyPr/>
          <a:lstStyle/>
          <a:p>
            <a:pPr algn="ctr"/>
            <a:r>
              <a:rPr lang="en-US" b="1" u="sng" dirty="0">
                <a:latin typeface="Montserrat" panose="00000500000000000000" pitchFamily="2" charset="0"/>
              </a:rPr>
              <a:t>Outlier Detection: Box Plot</a:t>
            </a:r>
            <a:endParaRPr lang="en-IN" b="1" u="sng" dirty="0">
              <a:latin typeface="Montserrat" panose="00000500000000000000" pitchFamily="2" charset="0"/>
            </a:endParaRPr>
          </a:p>
        </p:txBody>
      </p:sp>
      <p:pic>
        <p:nvPicPr>
          <p:cNvPr id="2050" name="Picture 2">
            <a:extLst>
              <a:ext uri="{FF2B5EF4-FFF2-40B4-BE49-F238E27FC236}">
                <a16:creationId xmlns:a16="http://schemas.microsoft.com/office/drawing/2014/main" id="{62324C63-8922-462E-950A-9F5C38A74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72" y="1190575"/>
            <a:ext cx="4308338" cy="29602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00A86A2-EE74-4B2F-8942-AD8CAE153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260" y="1190575"/>
            <a:ext cx="4253023" cy="2960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74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9DBA8-8477-406B-9847-E1AA091F97CB}"/>
              </a:ext>
            </a:extLst>
          </p:cNvPr>
          <p:cNvSpPr>
            <a:spLocks noGrp="1"/>
          </p:cNvSpPr>
          <p:nvPr>
            <p:ph type="title"/>
          </p:nvPr>
        </p:nvSpPr>
        <p:spPr/>
        <p:txBody>
          <a:bodyPr/>
          <a:lstStyle/>
          <a:p>
            <a:pPr algn="ctr"/>
            <a:r>
              <a:rPr lang="en-US" b="1" u="sng" dirty="0">
                <a:latin typeface="Montserrat" panose="00000500000000000000" pitchFamily="2" charset="0"/>
              </a:rPr>
              <a:t>Preparing Dataset for Modelling</a:t>
            </a:r>
            <a:endParaRPr lang="en-IN" b="1" u="sng" dirty="0">
              <a:latin typeface="Montserrat" panose="00000500000000000000" pitchFamily="2" charset="0"/>
            </a:endParaRPr>
          </a:p>
        </p:txBody>
      </p:sp>
      <p:pic>
        <p:nvPicPr>
          <p:cNvPr id="5" name="Picture 4">
            <a:extLst>
              <a:ext uri="{FF2B5EF4-FFF2-40B4-BE49-F238E27FC236}">
                <a16:creationId xmlns:a16="http://schemas.microsoft.com/office/drawing/2014/main" id="{95501A41-5664-4C59-B32C-302ABB87F3E3}"/>
              </a:ext>
            </a:extLst>
          </p:cNvPr>
          <p:cNvPicPr>
            <a:picLocks noChangeAspect="1"/>
          </p:cNvPicPr>
          <p:nvPr/>
        </p:nvPicPr>
        <p:blipFill>
          <a:blip r:embed="rId2"/>
          <a:stretch>
            <a:fillRect/>
          </a:stretch>
        </p:blipFill>
        <p:spPr>
          <a:xfrm>
            <a:off x="478302" y="1476032"/>
            <a:ext cx="4200533" cy="1938377"/>
          </a:xfrm>
          <a:prstGeom prst="rect">
            <a:avLst/>
          </a:prstGeom>
        </p:spPr>
      </p:pic>
      <p:sp>
        <p:nvSpPr>
          <p:cNvPr id="6" name="TextBox 5">
            <a:extLst>
              <a:ext uri="{FF2B5EF4-FFF2-40B4-BE49-F238E27FC236}">
                <a16:creationId xmlns:a16="http://schemas.microsoft.com/office/drawing/2014/main" id="{CC33A247-771B-4B9E-930A-BB518A1EA611}"/>
              </a:ext>
            </a:extLst>
          </p:cNvPr>
          <p:cNvSpPr txBox="1"/>
          <p:nvPr/>
        </p:nvSpPr>
        <p:spPr>
          <a:xfrm>
            <a:off x="5224501" y="1627663"/>
            <a:ext cx="2363372" cy="1046440"/>
          </a:xfrm>
          <a:prstGeom prst="rect">
            <a:avLst/>
          </a:prstGeom>
          <a:noFill/>
        </p:spPr>
        <p:txBody>
          <a:bodyPr wrap="square" rtlCol="0">
            <a:spAutoFit/>
          </a:bodyPr>
          <a:lstStyle/>
          <a:p>
            <a:r>
              <a:rPr lang="en-US" sz="1600" b="1" dirty="0">
                <a:solidFill>
                  <a:schemeClr val="bg1">
                    <a:lumMod val="50000"/>
                  </a:schemeClr>
                </a:solidFill>
                <a:latin typeface="Times New Roman" panose="02020603050405020304" pitchFamily="18" charset="0"/>
                <a:cs typeface="Times New Roman" panose="02020603050405020304" pitchFamily="18" charset="0"/>
              </a:rPr>
              <a:t>Task        :Regression</a:t>
            </a:r>
          </a:p>
          <a:p>
            <a:r>
              <a:rPr lang="en-US" sz="1600" b="1" dirty="0">
                <a:solidFill>
                  <a:schemeClr val="bg1">
                    <a:lumMod val="50000"/>
                  </a:schemeClr>
                </a:solidFill>
                <a:latin typeface="Times New Roman" panose="02020603050405020304" pitchFamily="18" charset="0"/>
                <a:cs typeface="Times New Roman" panose="02020603050405020304" pitchFamily="18" charset="0"/>
              </a:rPr>
              <a:t>Train Set :</a:t>
            </a:r>
            <a:r>
              <a:rPr lang="en-IN" sz="1600" b="1" i="0" dirty="0">
                <a:solidFill>
                  <a:srgbClr val="202124"/>
                </a:solidFill>
                <a:effectLst/>
                <a:latin typeface="Roboto" panose="02000000000000000000" pitchFamily="2" charset="0"/>
              </a:rPr>
              <a:t>(7008, 11)</a:t>
            </a:r>
            <a:endParaRPr lang="en-US" sz="1600" b="1" dirty="0">
              <a:solidFill>
                <a:schemeClr val="bg1">
                  <a:lumMod val="50000"/>
                </a:schemeClr>
              </a:solidFill>
              <a:latin typeface="Times New Roman" panose="02020603050405020304" pitchFamily="18" charset="0"/>
              <a:cs typeface="Times New Roman" panose="02020603050405020304" pitchFamily="18" charset="0"/>
            </a:endParaRPr>
          </a:p>
          <a:p>
            <a:r>
              <a:rPr lang="en-US" sz="1600" b="1" dirty="0">
                <a:solidFill>
                  <a:schemeClr val="bg1">
                    <a:lumMod val="50000"/>
                  </a:schemeClr>
                </a:solidFill>
                <a:latin typeface="Times New Roman" panose="02020603050405020304" pitchFamily="18" charset="0"/>
                <a:cs typeface="Times New Roman" panose="02020603050405020304" pitchFamily="18" charset="0"/>
              </a:rPr>
              <a:t>Test Set</a:t>
            </a:r>
            <a:r>
              <a:rPr lang="en-US" sz="1600" b="1" dirty="0">
                <a:solidFill>
                  <a:schemeClr val="bg1">
                    <a:lumMod val="50000"/>
                  </a:schemeClr>
                </a:solidFill>
                <a:latin typeface="Times New Roman" panose="02020603050405020304" pitchFamily="18" charset="0"/>
                <a:cs typeface="Times New Roman" panose="02020603050405020304" pitchFamily="18" charset="0"/>
                <a:sym typeface="Wingdings" panose="05000000000000000000" pitchFamily="2" charset="2"/>
              </a:rPr>
              <a:t>:  :  (1752,11)</a:t>
            </a:r>
            <a:endParaRPr lang="en-US" sz="1600" b="1" dirty="0">
              <a:solidFill>
                <a:schemeClr val="bg1">
                  <a:lumMod val="50000"/>
                </a:schemeClr>
              </a:solidFill>
              <a:latin typeface="Times New Roman" panose="02020603050405020304" pitchFamily="18" charset="0"/>
              <a:cs typeface="Times New Roman" panose="02020603050405020304" pitchFamily="18" charset="0"/>
            </a:endParaRPr>
          </a:p>
          <a:p>
            <a:endParaRPr lang="en-IN"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467468" y="2674103"/>
            <a:ext cx="1731000" cy="1731000"/>
          </a:xfrm>
          <a:prstGeom prst="rect">
            <a:avLst/>
          </a:prstGeom>
        </p:spPr>
      </p:pic>
    </p:spTree>
    <p:extLst>
      <p:ext uri="{BB962C8B-B14F-4D97-AF65-F5344CB8AC3E}">
        <p14:creationId xmlns:p14="http://schemas.microsoft.com/office/powerpoint/2010/main" val="215540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1E37B-AD5C-4205-A1E6-5A8A48C86D61}"/>
              </a:ext>
            </a:extLst>
          </p:cNvPr>
          <p:cNvSpPr>
            <a:spLocks noGrp="1"/>
          </p:cNvSpPr>
          <p:nvPr>
            <p:ph type="title"/>
          </p:nvPr>
        </p:nvSpPr>
        <p:spPr>
          <a:xfrm>
            <a:off x="311700" y="242867"/>
            <a:ext cx="8520600" cy="1025050"/>
          </a:xfrm>
        </p:spPr>
        <p:txBody>
          <a:bodyPr/>
          <a:lstStyle/>
          <a:p>
            <a:r>
              <a:rPr lang="en-US" b="1" dirty="0"/>
              <a:t>                            </a:t>
            </a:r>
            <a:r>
              <a:rPr lang="en-US" b="1" u="sng" dirty="0">
                <a:latin typeface="Montserrat" panose="00000500000000000000" pitchFamily="2" charset="0"/>
              </a:rPr>
              <a:t>Linear Regression</a:t>
            </a:r>
            <a:br>
              <a:rPr lang="en-US" b="1" u="sng" dirty="0"/>
            </a:br>
            <a:br>
              <a:rPr lang="en-US" b="1" u="sng" dirty="0"/>
            </a:br>
            <a:endParaRPr lang="en-IN" b="1" u="sng" dirty="0"/>
          </a:p>
        </p:txBody>
      </p:sp>
      <p:pic>
        <p:nvPicPr>
          <p:cNvPr id="5" name="Picture 4">
            <a:extLst>
              <a:ext uri="{FF2B5EF4-FFF2-40B4-BE49-F238E27FC236}">
                <a16:creationId xmlns:a16="http://schemas.microsoft.com/office/drawing/2014/main" id="{C317A8F9-1746-471D-8D65-0F45C97180BE}"/>
              </a:ext>
            </a:extLst>
          </p:cNvPr>
          <p:cNvPicPr>
            <a:picLocks noChangeAspect="1"/>
          </p:cNvPicPr>
          <p:nvPr/>
        </p:nvPicPr>
        <p:blipFill>
          <a:blip r:embed="rId2"/>
          <a:stretch>
            <a:fillRect/>
          </a:stretch>
        </p:blipFill>
        <p:spPr>
          <a:xfrm>
            <a:off x="3155302" y="1431647"/>
            <a:ext cx="2833396" cy="1800663"/>
          </a:xfrm>
          <a:prstGeom prst="rect">
            <a:avLst/>
          </a:prstGeom>
        </p:spPr>
      </p:pic>
      <p:sp>
        <p:nvSpPr>
          <p:cNvPr id="7" name="Text Placeholder 6">
            <a:extLst>
              <a:ext uri="{FF2B5EF4-FFF2-40B4-BE49-F238E27FC236}">
                <a16:creationId xmlns:a16="http://schemas.microsoft.com/office/drawing/2014/main" id="{51D0A3E7-7ECA-47FF-B01E-69FEFD20AAD0}"/>
              </a:ext>
            </a:extLst>
          </p:cNvPr>
          <p:cNvSpPr>
            <a:spLocks noGrp="1"/>
          </p:cNvSpPr>
          <p:nvPr>
            <p:ph type="body" idx="1"/>
          </p:nvPr>
        </p:nvSpPr>
        <p:spPr>
          <a:xfrm>
            <a:off x="311700" y="1470075"/>
            <a:ext cx="8520600" cy="3098800"/>
          </a:xfrm>
        </p:spPr>
        <p:txBody>
          <a:bodyPr/>
          <a:lstStyle/>
          <a:p>
            <a:r>
              <a:rPr lang="en-US" dirty="0"/>
              <a:t>ty</a:t>
            </a:r>
            <a:endParaRPr lang="en-IN" dirty="0"/>
          </a:p>
        </p:txBody>
      </p:sp>
      <p:sp>
        <p:nvSpPr>
          <p:cNvPr id="8" name="TextBox 7">
            <a:extLst>
              <a:ext uri="{FF2B5EF4-FFF2-40B4-BE49-F238E27FC236}">
                <a16:creationId xmlns:a16="http://schemas.microsoft.com/office/drawing/2014/main" id="{CF279ADA-377F-48EC-89A2-9B8E9DD5C2B0}"/>
              </a:ext>
            </a:extLst>
          </p:cNvPr>
          <p:cNvSpPr txBox="1"/>
          <p:nvPr/>
        </p:nvSpPr>
        <p:spPr>
          <a:xfrm>
            <a:off x="886265" y="893761"/>
            <a:ext cx="7371470" cy="400110"/>
          </a:xfrm>
          <a:prstGeom prst="rect">
            <a:avLst/>
          </a:prstGeom>
          <a:noFill/>
        </p:spPr>
        <p:txBody>
          <a:bodyPr wrap="square" rtlCol="0">
            <a:spAutoFit/>
          </a:bodyPr>
          <a:lstStyle/>
          <a:p>
            <a:pPr algn="ctr"/>
            <a:r>
              <a:rPr lang="en-US" sz="2000" dirty="0">
                <a:solidFill>
                  <a:schemeClr val="bg2">
                    <a:lumMod val="10000"/>
                  </a:schemeClr>
                </a:solidFill>
              </a:rPr>
              <a:t>The scores obtained while performing Linear Regression is</a:t>
            </a:r>
            <a:r>
              <a:rPr lang="en-US" sz="2000" dirty="0"/>
              <a:t>:</a:t>
            </a:r>
            <a:endParaRPr lang="en-IN" sz="2000" dirty="0"/>
          </a:p>
        </p:txBody>
      </p:sp>
      <p:pic>
        <p:nvPicPr>
          <p:cNvPr id="11" name="Picture 10">
            <a:extLst>
              <a:ext uri="{FF2B5EF4-FFF2-40B4-BE49-F238E27FC236}">
                <a16:creationId xmlns:a16="http://schemas.microsoft.com/office/drawing/2014/main" id="{352179B3-12A0-4129-A206-6562271ECBD5}"/>
              </a:ext>
            </a:extLst>
          </p:cNvPr>
          <p:cNvPicPr>
            <a:picLocks noChangeAspect="1"/>
          </p:cNvPicPr>
          <p:nvPr/>
        </p:nvPicPr>
        <p:blipFill>
          <a:blip r:embed="rId3"/>
          <a:stretch>
            <a:fillRect/>
          </a:stretch>
        </p:blipFill>
        <p:spPr>
          <a:xfrm>
            <a:off x="311700" y="3163716"/>
            <a:ext cx="2865366" cy="1731441"/>
          </a:xfrm>
          <a:prstGeom prst="rect">
            <a:avLst/>
          </a:prstGeom>
        </p:spPr>
      </p:pic>
      <p:sp>
        <p:nvSpPr>
          <p:cNvPr id="12" name="TextBox 11">
            <a:extLst>
              <a:ext uri="{FF2B5EF4-FFF2-40B4-BE49-F238E27FC236}">
                <a16:creationId xmlns:a16="http://schemas.microsoft.com/office/drawing/2014/main" id="{3FABCC13-9871-456F-9FBD-BF60D6F7D308}"/>
              </a:ext>
            </a:extLst>
          </p:cNvPr>
          <p:cNvSpPr txBox="1"/>
          <p:nvPr/>
        </p:nvSpPr>
        <p:spPr>
          <a:xfrm>
            <a:off x="457200" y="2804031"/>
            <a:ext cx="1725152" cy="307777"/>
          </a:xfrm>
          <a:prstGeom prst="rect">
            <a:avLst/>
          </a:prstGeom>
          <a:noFill/>
        </p:spPr>
        <p:txBody>
          <a:bodyPr wrap="none" rtlCol="0">
            <a:spAutoFit/>
          </a:bodyPr>
          <a:lstStyle/>
          <a:p>
            <a:r>
              <a:rPr lang="en-US" b="1" dirty="0">
                <a:solidFill>
                  <a:schemeClr val="tx2">
                    <a:lumMod val="25000"/>
                  </a:schemeClr>
                </a:solidFill>
              </a:rPr>
              <a:t>Lasso Regression</a:t>
            </a:r>
            <a:endParaRPr lang="en-IN" b="1" dirty="0">
              <a:solidFill>
                <a:schemeClr val="tx2">
                  <a:lumMod val="25000"/>
                </a:schemeClr>
              </a:solidFill>
            </a:endParaRPr>
          </a:p>
        </p:txBody>
      </p:sp>
      <p:pic>
        <p:nvPicPr>
          <p:cNvPr id="14" name="Picture 13">
            <a:extLst>
              <a:ext uri="{FF2B5EF4-FFF2-40B4-BE49-F238E27FC236}">
                <a16:creationId xmlns:a16="http://schemas.microsoft.com/office/drawing/2014/main" id="{4DB3BAC1-3D29-46B3-B19C-FA195C015A7B}"/>
              </a:ext>
            </a:extLst>
          </p:cNvPr>
          <p:cNvPicPr>
            <a:picLocks noChangeAspect="1"/>
          </p:cNvPicPr>
          <p:nvPr/>
        </p:nvPicPr>
        <p:blipFill>
          <a:blip r:embed="rId4"/>
          <a:stretch>
            <a:fillRect/>
          </a:stretch>
        </p:blipFill>
        <p:spPr>
          <a:xfrm>
            <a:off x="5820797" y="3021978"/>
            <a:ext cx="3244346" cy="1873179"/>
          </a:xfrm>
          <a:prstGeom prst="rect">
            <a:avLst/>
          </a:prstGeom>
        </p:spPr>
      </p:pic>
      <p:sp>
        <p:nvSpPr>
          <p:cNvPr id="15" name="TextBox 14">
            <a:extLst>
              <a:ext uri="{FF2B5EF4-FFF2-40B4-BE49-F238E27FC236}">
                <a16:creationId xmlns:a16="http://schemas.microsoft.com/office/drawing/2014/main" id="{9DA4A806-CEDB-46C3-95BD-EEE06CDA2ACF}"/>
              </a:ext>
            </a:extLst>
          </p:cNvPr>
          <p:cNvSpPr txBox="1"/>
          <p:nvPr/>
        </p:nvSpPr>
        <p:spPr>
          <a:xfrm>
            <a:off x="6454384" y="2757865"/>
            <a:ext cx="1705916" cy="307777"/>
          </a:xfrm>
          <a:prstGeom prst="rect">
            <a:avLst/>
          </a:prstGeom>
          <a:noFill/>
        </p:spPr>
        <p:txBody>
          <a:bodyPr wrap="none" rtlCol="0">
            <a:spAutoFit/>
          </a:bodyPr>
          <a:lstStyle/>
          <a:p>
            <a:r>
              <a:rPr lang="en-US" b="1" dirty="0">
                <a:solidFill>
                  <a:schemeClr val="tx2">
                    <a:lumMod val="25000"/>
                  </a:schemeClr>
                </a:solidFill>
              </a:rPr>
              <a:t>Ridge Regression</a:t>
            </a:r>
            <a:endParaRPr lang="en-IN" b="1" dirty="0">
              <a:solidFill>
                <a:schemeClr val="tx2">
                  <a:lumMod val="25000"/>
                </a:schemeClr>
              </a:solidFill>
            </a:endParaRPr>
          </a:p>
        </p:txBody>
      </p:sp>
    </p:spTree>
    <p:extLst>
      <p:ext uri="{BB962C8B-B14F-4D97-AF65-F5344CB8AC3E}">
        <p14:creationId xmlns:p14="http://schemas.microsoft.com/office/powerpoint/2010/main" val="770327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3C62-0D49-4FFF-BAF8-7E71B4B928BF}"/>
              </a:ext>
            </a:extLst>
          </p:cNvPr>
          <p:cNvSpPr>
            <a:spLocks noGrp="1"/>
          </p:cNvSpPr>
          <p:nvPr>
            <p:ph type="title"/>
          </p:nvPr>
        </p:nvSpPr>
        <p:spPr/>
        <p:txBody>
          <a:bodyPr/>
          <a:lstStyle/>
          <a:p>
            <a:pPr algn="ctr"/>
            <a:r>
              <a:rPr lang="en-US" b="1" u="sng" dirty="0">
                <a:latin typeface="Montserrat" panose="00000500000000000000" pitchFamily="2" charset="0"/>
              </a:rPr>
              <a:t>Random Forest </a:t>
            </a:r>
            <a:endParaRPr lang="en-IN" b="1" u="sng" dirty="0">
              <a:latin typeface="Montserrat" panose="00000500000000000000" pitchFamily="2" charset="0"/>
            </a:endParaRPr>
          </a:p>
        </p:txBody>
      </p:sp>
      <p:pic>
        <p:nvPicPr>
          <p:cNvPr id="5" name="Picture 4">
            <a:extLst>
              <a:ext uri="{FF2B5EF4-FFF2-40B4-BE49-F238E27FC236}">
                <a16:creationId xmlns:a16="http://schemas.microsoft.com/office/drawing/2014/main" id="{016AAE29-E6E9-44FA-AE05-93298ED81361}"/>
              </a:ext>
            </a:extLst>
          </p:cNvPr>
          <p:cNvPicPr>
            <a:picLocks noChangeAspect="1"/>
          </p:cNvPicPr>
          <p:nvPr/>
        </p:nvPicPr>
        <p:blipFill>
          <a:blip r:embed="rId2"/>
          <a:stretch>
            <a:fillRect/>
          </a:stretch>
        </p:blipFill>
        <p:spPr>
          <a:xfrm>
            <a:off x="1009383" y="1887742"/>
            <a:ext cx="3628311" cy="2018629"/>
          </a:xfrm>
          <a:prstGeom prst="rect">
            <a:avLst/>
          </a:prstGeom>
        </p:spPr>
      </p:pic>
      <p:sp>
        <p:nvSpPr>
          <p:cNvPr id="6" name="TextBox 5">
            <a:extLst>
              <a:ext uri="{FF2B5EF4-FFF2-40B4-BE49-F238E27FC236}">
                <a16:creationId xmlns:a16="http://schemas.microsoft.com/office/drawing/2014/main" id="{F7A85E7D-07C6-41EA-A1B5-38417A4CD95B}"/>
              </a:ext>
            </a:extLst>
          </p:cNvPr>
          <p:cNvSpPr txBox="1"/>
          <p:nvPr/>
        </p:nvSpPr>
        <p:spPr>
          <a:xfrm>
            <a:off x="443132" y="1168217"/>
            <a:ext cx="7645791" cy="584775"/>
          </a:xfrm>
          <a:prstGeom prst="rect">
            <a:avLst/>
          </a:prstGeom>
          <a:noFill/>
        </p:spPr>
        <p:txBody>
          <a:bodyPr wrap="square" rtlCol="0">
            <a:spAutoFit/>
          </a:bodyPr>
          <a:lstStyle/>
          <a:p>
            <a:r>
              <a:rPr lang="en-US" sz="1800" dirty="0">
                <a:solidFill>
                  <a:schemeClr val="bg2">
                    <a:lumMod val="10000"/>
                  </a:schemeClr>
                </a:solidFill>
              </a:rPr>
              <a:t>The scores obtained while performing Random Forest Regression is</a:t>
            </a:r>
            <a:r>
              <a:rPr lang="en-US" sz="1800" dirty="0"/>
              <a:t>:</a:t>
            </a:r>
            <a:endParaRPr lang="en-IN" sz="1800" dirty="0"/>
          </a:p>
          <a:p>
            <a:endParaRPr lang="en-IN" dirty="0"/>
          </a:p>
        </p:txBody>
      </p:sp>
      <p:pic>
        <p:nvPicPr>
          <p:cNvPr id="4" name="Picture 3"/>
          <p:cNvPicPr>
            <a:picLocks noChangeAspect="1"/>
          </p:cNvPicPr>
          <p:nvPr/>
        </p:nvPicPr>
        <p:blipFill rotWithShape="1">
          <a:blip r:embed="rId3"/>
          <a:srcRect l="510" t="1457" r="1272" b="1917"/>
          <a:stretch/>
        </p:blipFill>
        <p:spPr>
          <a:xfrm>
            <a:off x="4637694" y="1887742"/>
            <a:ext cx="3754877" cy="2451369"/>
          </a:xfrm>
          <a:prstGeom prst="rect">
            <a:avLst/>
          </a:prstGeom>
        </p:spPr>
      </p:pic>
    </p:spTree>
    <p:extLst>
      <p:ext uri="{BB962C8B-B14F-4D97-AF65-F5344CB8AC3E}">
        <p14:creationId xmlns:p14="http://schemas.microsoft.com/office/powerpoint/2010/main" val="3556727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A47C-8F25-473D-9D70-E776D8C58035}"/>
              </a:ext>
            </a:extLst>
          </p:cNvPr>
          <p:cNvSpPr>
            <a:spLocks noGrp="1"/>
          </p:cNvSpPr>
          <p:nvPr>
            <p:ph type="title"/>
          </p:nvPr>
        </p:nvSpPr>
        <p:spPr/>
        <p:txBody>
          <a:bodyPr/>
          <a:lstStyle/>
          <a:p>
            <a:pPr algn="ctr"/>
            <a:r>
              <a:rPr lang="en-US" b="1" u="sng" dirty="0">
                <a:latin typeface="Montserrat" panose="00000500000000000000" pitchFamily="2" charset="0"/>
              </a:rPr>
              <a:t>Gradient Boosting Machine</a:t>
            </a:r>
            <a:endParaRPr lang="en-IN" b="1" u="sng" dirty="0">
              <a:latin typeface="Montserrat" panose="00000500000000000000" pitchFamily="2" charset="0"/>
            </a:endParaRPr>
          </a:p>
        </p:txBody>
      </p:sp>
      <p:pic>
        <p:nvPicPr>
          <p:cNvPr id="5" name="Picture 4">
            <a:extLst>
              <a:ext uri="{FF2B5EF4-FFF2-40B4-BE49-F238E27FC236}">
                <a16:creationId xmlns:a16="http://schemas.microsoft.com/office/drawing/2014/main" id="{23B878CE-0983-4082-85CC-AB0FD65D457B}"/>
              </a:ext>
            </a:extLst>
          </p:cNvPr>
          <p:cNvPicPr>
            <a:picLocks noChangeAspect="1"/>
          </p:cNvPicPr>
          <p:nvPr/>
        </p:nvPicPr>
        <p:blipFill>
          <a:blip r:embed="rId2"/>
          <a:stretch>
            <a:fillRect/>
          </a:stretch>
        </p:blipFill>
        <p:spPr>
          <a:xfrm>
            <a:off x="604964" y="1729387"/>
            <a:ext cx="3761662" cy="2204170"/>
          </a:xfrm>
          <a:prstGeom prst="rect">
            <a:avLst/>
          </a:prstGeom>
        </p:spPr>
      </p:pic>
      <p:sp>
        <p:nvSpPr>
          <p:cNvPr id="7" name="TextBox 6">
            <a:extLst>
              <a:ext uri="{FF2B5EF4-FFF2-40B4-BE49-F238E27FC236}">
                <a16:creationId xmlns:a16="http://schemas.microsoft.com/office/drawing/2014/main" id="{D3944C21-4C36-45FA-A811-7F806DDBCCF0}"/>
              </a:ext>
            </a:extLst>
          </p:cNvPr>
          <p:cNvSpPr txBox="1"/>
          <p:nvPr/>
        </p:nvSpPr>
        <p:spPr>
          <a:xfrm>
            <a:off x="211015" y="1113834"/>
            <a:ext cx="8095958" cy="615553"/>
          </a:xfrm>
          <a:prstGeom prst="rect">
            <a:avLst/>
          </a:prstGeom>
          <a:noFill/>
        </p:spPr>
        <p:txBody>
          <a:bodyPr wrap="square" rtlCol="0">
            <a:spAutoFit/>
          </a:bodyPr>
          <a:lstStyle/>
          <a:p>
            <a:r>
              <a:rPr lang="en-US" sz="2000" dirty="0">
                <a:solidFill>
                  <a:schemeClr val="bg2">
                    <a:lumMod val="10000"/>
                  </a:schemeClr>
                </a:solidFill>
              </a:rPr>
              <a:t>The scores obtained while performing Gradient Boosting Machine is</a:t>
            </a:r>
            <a:r>
              <a:rPr lang="en-US" sz="1400" dirty="0"/>
              <a:t>:</a:t>
            </a:r>
            <a:endParaRPr lang="en-IN" sz="1400" dirty="0"/>
          </a:p>
          <a:p>
            <a:endParaRPr lang="en-IN" dirty="0"/>
          </a:p>
        </p:txBody>
      </p:sp>
      <p:pic>
        <p:nvPicPr>
          <p:cNvPr id="11" name="Picture 10">
            <a:extLst>
              <a:ext uri="{FF2B5EF4-FFF2-40B4-BE49-F238E27FC236}">
                <a16:creationId xmlns:a16="http://schemas.microsoft.com/office/drawing/2014/main" id="{3E50AFF4-C4BE-40C2-B161-C834082AA632}"/>
              </a:ext>
            </a:extLst>
          </p:cNvPr>
          <p:cNvPicPr>
            <a:picLocks noChangeAspect="1"/>
          </p:cNvPicPr>
          <p:nvPr/>
        </p:nvPicPr>
        <p:blipFill>
          <a:blip r:embed="rId3"/>
          <a:stretch>
            <a:fillRect/>
          </a:stretch>
        </p:blipFill>
        <p:spPr>
          <a:xfrm>
            <a:off x="5123909" y="1729387"/>
            <a:ext cx="3359128" cy="2268710"/>
          </a:xfrm>
          <a:prstGeom prst="rect">
            <a:avLst/>
          </a:prstGeom>
        </p:spPr>
      </p:pic>
    </p:spTree>
    <p:extLst>
      <p:ext uri="{BB962C8B-B14F-4D97-AF65-F5344CB8AC3E}">
        <p14:creationId xmlns:p14="http://schemas.microsoft.com/office/powerpoint/2010/main" val="822908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C449-372E-4B0E-9E2D-ADB5F0578870}"/>
              </a:ext>
            </a:extLst>
          </p:cNvPr>
          <p:cNvSpPr>
            <a:spLocks noGrp="1"/>
          </p:cNvSpPr>
          <p:nvPr>
            <p:ph type="title"/>
          </p:nvPr>
        </p:nvSpPr>
        <p:spPr/>
        <p:txBody>
          <a:bodyPr/>
          <a:lstStyle/>
          <a:p>
            <a:pPr algn="ctr"/>
            <a:r>
              <a:rPr lang="en-IN" b="1" i="0" u="sng" dirty="0" err="1">
                <a:solidFill>
                  <a:schemeClr val="tx1"/>
                </a:solidFill>
                <a:effectLst/>
                <a:latin typeface="Montserrat" panose="00000500000000000000" pitchFamily="2" charset="0"/>
              </a:rPr>
              <a:t>XGBoost</a:t>
            </a:r>
            <a:br>
              <a:rPr lang="en-IN" b="0" i="0" dirty="0">
                <a:solidFill>
                  <a:srgbClr val="212121"/>
                </a:solidFill>
                <a:effectLst/>
                <a:latin typeface="Montserrat" panose="00000500000000000000" pitchFamily="2" charset="0"/>
              </a:rPr>
            </a:br>
            <a:endParaRPr lang="en-IN" dirty="0">
              <a:latin typeface="Montserrat" panose="00000500000000000000" pitchFamily="2" charset="0"/>
            </a:endParaRPr>
          </a:p>
        </p:txBody>
      </p:sp>
      <p:pic>
        <p:nvPicPr>
          <p:cNvPr id="5" name="Picture 4">
            <a:extLst>
              <a:ext uri="{FF2B5EF4-FFF2-40B4-BE49-F238E27FC236}">
                <a16:creationId xmlns:a16="http://schemas.microsoft.com/office/drawing/2014/main" id="{14647270-CFC4-43CA-8C27-84677276CA32}"/>
              </a:ext>
            </a:extLst>
          </p:cNvPr>
          <p:cNvPicPr>
            <a:picLocks noChangeAspect="1"/>
          </p:cNvPicPr>
          <p:nvPr/>
        </p:nvPicPr>
        <p:blipFill>
          <a:blip r:embed="rId2"/>
          <a:stretch>
            <a:fillRect/>
          </a:stretch>
        </p:blipFill>
        <p:spPr>
          <a:xfrm>
            <a:off x="1083780" y="1909913"/>
            <a:ext cx="3145319" cy="2022603"/>
          </a:xfrm>
          <a:prstGeom prst="rect">
            <a:avLst/>
          </a:prstGeom>
        </p:spPr>
      </p:pic>
      <p:sp>
        <p:nvSpPr>
          <p:cNvPr id="6" name="TextBox 5">
            <a:extLst>
              <a:ext uri="{FF2B5EF4-FFF2-40B4-BE49-F238E27FC236}">
                <a16:creationId xmlns:a16="http://schemas.microsoft.com/office/drawing/2014/main" id="{F287CC10-D33C-4D2D-9886-6A6D974D72FF}"/>
              </a:ext>
            </a:extLst>
          </p:cNvPr>
          <p:cNvSpPr txBox="1"/>
          <p:nvPr/>
        </p:nvSpPr>
        <p:spPr>
          <a:xfrm>
            <a:off x="311699" y="1171432"/>
            <a:ext cx="7615445" cy="584775"/>
          </a:xfrm>
          <a:prstGeom prst="rect">
            <a:avLst/>
          </a:prstGeom>
          <a:noFill/>
        </p:spPr>
        <p:txBody>
          <a:bodyPr wrap="square" rtlCol="0">
            <a:spAutoFit/>
          </a:bodyPr>
          <a:lstStyle/>
          <a:p>
            <a:r>
              <a:rPr lang="en-US" sz="1800" dirty="0">
                <a:solidFill>
                  <a:schemeClr val="bg2">
                    <a:lumMod val="10000"/>
                  </a:schemeClr>
                </a:solidFill>
              </a:rPr>
              <a:t>The scores obtained while performing </a:t>
            </a:r>
            <a:r>
              <a:rPr lang="en-US" sz="1800" dirty="0" err="1">
                <a:solidFill>
                  <a:schemeClr val="bg2">
                    <a:lumMod val="10000"/>
                  </a:schemeClr>
                </a:solidFill>
              </a:rPr>
              <a:t>XGBoost</a:t>
            </a:r>
            <a:r>
              <a:rPr lang="en-US" sz="1800" dirty="0">
                <a:solidFill>
                  <a:schemeClr val="bg2">
                    <a:lumMod val="10000"/>
                  </a:schemeClr>
                </a:solidFill>
              </a:rPr>
              <a:t> is</a:t>
            </a:r>
            <a:r>
              <a:rPr lang="en-US" sz="1050" dirty="0"/>
              <a:t>:</a:t>
            </a:r>
            <a:endParaRPr lang="en-IN" sz="1050" dirty="0"/>
          </a:p>
          <a:p>
            <a:endParaRPr lang="en-IN" dirty="0"/>
          </a:p>
        </p:txBody>
      </p:sp>
      <p:pic>
        <p:nvPicPr>
          <p:cNvPr id="8" name="Picture 7">
            <a:extLst>
              <a:ext uri="{FF2B5EF4-FFF2-40B4-BE49-F238E27FC236}">
                <a16:creationId xmlns:a16="http://schemas.microsoft.com/office/drawing/2014/main" id="{4CD17522-C42F-4DA3-B82A-AB7E8E767396}"/>
              </a:ext>
            </a:extLst>
          </p:cNvPr>
          <p:cNvPicPr>
            <a:picLocks noChangeAspect="1"/>
          </p:cNvPicPr>
          <p:nvPr/>
        </p:nvPicPr>
        <p:blipFill>
          <a:blip r:embed="rId3"/>
          <a:stretch>
            <a:fillRect/>
          </a:stretch>
        </p:blipFill>
        <p:spPr>
          <a:xfrm>
            <a:off x="5038212" y="1714019"/>
            <a:ext cx="3677771" cy="2414390"/>
          </a:xfrm>
          <a:prstGeom prst="rect">
            <a:avLst/>
          </a:prstGeom>
        </p:spPr>
      </p:pic>
    </p:spTree>
    <p:extLst>
      <p:ext uri="{BB962C8B-B14F-4D97-AF65-F5344CB8AC3E}">
        <p14:creationId xmlns:p14="http://schemas.microsoft.com/office/powerpoint/2010/main" val="71876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A1948-5483-4C68-B113-2F3ACECF52A4}"/>
              </a:ext>
            </a:extLst>
          </p:cNvPr>
          <p:cNvSpPr>
            <a:spLocks noGrp="1"/>
          </p:cNvSpPr>
          <p:nvPr>
            <p:ph type="title"/>
          </p:nvPr>
        </p:nvSpPr>
        <p:spPr>
          <a:xfrm>
            <a:off x="311700" y="445024"/>
            <a:ext cx="8520600" cy="764797"/>
          </a:xfrm>
        </p:spPr>
        <p:txBody>
          <a:bodyPr/>
          <a:lstStyle/>
          <a:p>
            <a:pPr algn="ctr"/>
            <a:r>
              <a:rPr lang="en-US" sz="2000" b="1" u="sng" dirty="0">
                <a:latin typeface="Montserrat" panose="00000500000000000000" pitchFamily="2" charset="0"/>
              </a:rPr>
              <a:t>Scores After Cross Validation and Hyperparameter Tuning</a:t>
            </a:r>
            <a:endParaRPr lang="en-IN" sz="2000" b="1" u="sng" dirty="0">
              <a:latin typeface="Montserrat" panose="00000500000000000000" pitchFamily="2" charset="0"/>
            </a:endParaRPr>
          </a:p>
        </p:txBody>
      </p:sp>
      <p:pic>
        <p:nvPicPr>
          <p:cNvPr id="4" name="Picture 3">
            <a:extLst>
              <a:ext uri="{FF2B5EF4-FFF2-40B4-BE49-F238E27FC236}">
                <a16:creationId xmlns:a16="http://schemas.microsoft.com/office/drawing/2014/main" id="{02278258-2844-43B6-8823-E14538157C00}"/>
              </a:ext>
            </a:extLst>
          </p:cNvPr>
          <p:cNvPicPr>
            <a:picLocks noChangeAspect="1"/>
          </p:cNvPicPr>
          <p:nvPr/>
        </p:nvPicPr>
        <p:blipFill>
          <a:blip r:embed="rId2"/>
          <a:stretch>
            <a:fillRect/>
          </a:stretch>
        </p:blipFill>
        <p:spPr>
          <a:xfrm>
            <a:off x="0" y="1441420"/>
            <a:ext cx="9070041" cy="1951378"/>
          </a:xfrm>
          <a:prstGeom prst="rect">
            <a:avLst/>
          </a:prstGeom>
        </p:spPr>
      </p:pic>
    </p:spTree>
    <p:extLst>
      <p:ext uri="{BB962C8B-B14F-4D97-AF65-F5344CB8AC3E}">
        <p14:creationId xmlns:p14="http://schemas.microsoft.com/office/powerpoint/2010/main" val="33811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C9DBE-CAE0-44C9-AF9B-9675B10458BD}"/>
              </a:ext>
            </a:extLst>
          </p:cNvPr>
          <p:cNvSpPr>
            <a:spLocks noGrp="1"/>
          </p:cNvSpPr>
          <p:nvPr>
            <p:ph type="title"/>
          </p:nvPr>
        </p:nvSpPr>
        <p:spPr/>
        <p:txBody>
          <a:bodyPr/>
          <a:lstStyle/>
          <a:p>
            <a:pPr algn="ctr"/>
            <a:r>
              <a:rPr lang="en-US" b="1" u="sng" dirty="0">
                <a:latin typeface="Montserrat" panose="00000500000000000000" pitchFamily="2" charset="0"/>
              </a:rPr>
              <a:t>Observations</a:t>
            </a:r>
            <a:endParaRPr lang="en-IN" b="1" u="sng" dirty="0">
              <a:latin typeface="Montserrat" panose="00000500000000000000" pitchFamily="2" charset="0"/>
            </a:endParaRPr>
          </a:p>
        </p:txBody>
      </p:sp>
      <p:sp>
        <p:nvSpPr>
          <p:cNvPr id="6" name="TextBox 5">
            <a:extLst>
              <a:ext uri="{FF2B5EF4-FFF2-40B4-BE49-F238E27FC236}">
                <a16:creationId xmlns:a16="http://schemas.microsoft.com/office/drawing/2014/main" id="{6F860178-A960-426C-A813-04B1ECBA584D}"/>
              </a:ext>
            </a:extLst>
          </p:cNvPr>
          <p:cNvSpPr txBox="1"/>
          <p:nvPr/>
        </p:nvSpPr>
        <p:spPr>
          <a:xfrm>
            <a:off x="311700" y="1128499"/>
            <a:ext cx="8117059" cy="3539430"/>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Comparing the R2 score of all the models, one can see that </a:t>
            </a:r>
            <a:r>
              <a:rPr lang="en-US" sz="1600" dirty="0" err="1"/>
              <a:t>XGBoost</a:t>
            </a:r>
            <a:r>
              <a:rPr lang="en-US" sz="1600" dirty="0"/>
              <a:t> performs better.</a:t>
            </a:r>
          </a:p>
          <a:p>
            <a:endParaRPr lang="en-US" sz="1600" dirty="0"/>
          </a:p>
          <a:p>
            <a:pPr marL="285750" indent="-285750">
              <a:buFont typeface="Wingdings" panose="05000000000000000000" pitchFamily="2" charset="2"/>
              <a:buChar char="Ø"/>
            </a:pPr>
            <a:r>
              <a:rPr lang="en-US" sz="1600" dirty="0"/>
              <a:t>R2 score in Linear Regression is 0.51 for the train data and 0.53 for the test data. Clearly, Linear Regression model fails in this case.</a:t>
            </a:r>
          </a:p>
          <a:p>
            <a:endParaRPr lang="en-US" sz="1600" dirty="0"/>
          </a:p>
          <a:p>
            <a:pPr marL="285750" indent="-285750">
              <a:buFont typeface="Wingdings" panose="05000000000000000000" pitchFamily="2" charset="2"/>
              <a:buChar char="Ø"/>
            </a:pPr>
            <a:r>
              <a:rPr lang="en-US" sz="1600" dirty="0"/>
              <a:t>Gradient Boosting Machine has a test accuracy of 86% making it the second-best model.</a:t>
            </a:r>
          </a:p>
          <a:p>
            <a:endParaRPr lang="en-US" sz="1600" dirty="0"/>
          </a:p>
          <a:p>
            <a:pPr marL="285750" indent="-285750">
              <a:buFont typeface="Wingdings" panose="05000000000000000000" pitchFamily="2" charset="2"/>
              <a:buChar char="Ø"/>
            </a:pPr>
            <a:r>
              <a:rPr lang="en-US" sz="1600" dirty="0"/>
              <a:t>Random Forest is also found to perform well on the data.</a:t>
            </a:r>
          </a:p>
          <a:p>
            <a:endParaRPr lang="en-US" sz="1600" dirty="0"/>
          </a:p>
          <a:p>
            <a:pPr marL="285750" indent="-285750">
              <a:buFont typeface="Wingdings" panose="05000000000000000000" pitchFamily="2" charset="2"/>
              <a:buChar char="Ø"/>
            </a:pPr>
            <a:endParaRPr lang="en-US" sz="1600" dirty="0"/>
          </a:p>
          <a:p>
            <a:endParaRPr lang="en-US" sz="1600" dirty="0"/>
          </a:p>
          <a:p>
            <a:pPr marL="285750" indent="-285750">
              <a:buFont typeface="Wingdings" panose="05000000000000000000" pitchFamily="2" charset="2"/>
              <a:buChar char="Ø"/>
            </a:pPr>
            <a:endParaRPr lang="en-IN" sz="1600" dirty="0"/>
          </a:p>
        </p:txBody>
      </p:sp>
      <p:pic>
        <p:nvPicPr>
          <p:cNvPr id="3" name="Picture 2"/>
          <p:cNvPicPr>
            <a:picLocks noChangeAspect="1"/>
          </p:cNvPicPr>
          <p:nvPr/>
        </p:nvPicPr>
        <p:blipFill>
          <a:blip r:embed="rId2"/>
          <a:stretch>
            <a:fillRect/>
          </a:stretch>
        </p:blipFill>
        <p:spPr>
          <a:xfrm>
            <a:off x="2807055" y="3753869"/>
            <a:ext cx="3529890" cy="1176630"/>
          </a:xfrm>
          <a:prstGeom prst="rect">
            <a:avLst/>
          </a:prstGeom>
        </p:spPr>
      </p:pic>
    </p:spTree>
    <p:extLst>
      <p:ext uri="{BB962C8B-B14F-4D97-AF65-F5344CB8AC3E}">
        <p14:creationId xmlns:p14="http://schemas.microsoft.com/office/powerpoint/2010/main" val="186548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40205" y="0"/>
            <a:ext cx="8725973" cy="415371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5200"/>
              <a:buNone/>
            </a:pPr>
            <a:br>
              <a:rPr lang="en-US" sz="3200" b="1" u="sng" dirty="0">
                <a:solidFill>
                  <a:srgbClr val="FF0000"/>
                </a:solidFill>
                <a:latin typeface="Montserrat"/>
                <a:ea typeface="Montserrat"/>
                <a:cs typeface="Montserrat"/>
                <a:sym typeface="Montserrat"/>
              </a:rPr>
            </a:br>
            <a:br>
              <a:rPr lang="en-US" sz="3200" b="1" u="sng" dirty="0">
                <a:solidFill>
                  <a:srgbClr val="FF0000"/>
                </a:solidFill>
                <a:latin typeface="Montserrat"/>
                <a:ea typeface="Montserrat"/>
                <a:cs typeface="Montserrat"/>
                <a:sym typeface="Montserrat"/>
              </a:rPr>
            </a:br>
            <a:r>
              <a:rPr lang="en-US" sz="2000" b="0" i="0" dirty="0">
                <a:solidFill>
                  <a:srgbClr val="202124"/>
                </a:solidFill>
                <a:effectLst/>
                <a:latin typeface="Times New Roman" panose="02020603050405020304" pitchFamily="18" charset="0"/>
                <a:cs typeface="Times New Roman" panose="02020603050405020304" pitchFamily="18" charset="0"/>
              </a:rPr>
              <a:t>A bicycle-sharing system, bike share program, public bicycle scheme, or public bike share (PBS) scheme, is a shared transport service in which bicycles are made available for shared use to individuals on a short term basis for a price or free.</a:t>
            </a:r>
            <a:br>
              <a:rPr lang="en-US" sz="2000" b="0" i="0" dirty="0">
                <a:solidFill>
                  <a:srgbClr val="202124"/>
                </a:solidFill>
                <a:effectLst/>
                <a:latin typeface="Times New Roman" panose="02020603050405020304" pitchFamily="18" charset="0"/>
                <a:cs typeface="Times New Roman" panose="02020603050405020304" pitchFamily="18" charset="0"/>
              </a:rPr>
            </a:br>
            <a:br>
              <a:rPr lang="en-US" sz="2000" b="0" i="0" dirty="0">
                <a:solidFill>
                  <a:srgbClr val="202124"/>
                </a:solidFill>
                <a:effectLst/>
                <a:latin typeface="Times New Roman" panose="02020603050405020304" pitchFamily="18" charset="0"/>
                <a:cs typeface="Times New Roman" panose="02020603050405020304" pitchFamily="18" charset="0"/>
              </a:rPr>
            </a:br>
            <a:r>
              <a:rPr lang="en-US" sz="2000" b="0" i="0" dirty="0">
                <a:solidFill>
                  <a:srgbClr val="202124"/>
                </a:solidFill>
                <a:effectLst/>
                <a:latin typeface="Times New Roman" panose="02020603050405020304" pitchFamily="18" charset="0"/>
                <a:cs typeface="Times New Roman" panose="02020603050405020304" pitchFamily="18" charset="0"/>
              </a:rPr>
              <a:t>Predicting bike sharing demand can help bike sharing companies to allocate bikes better and ensure a more sufficient circulation of bikes for customers.</a:t>
            </a:r>
            <a:endParaRPr sz="2000" b="1" u="sng" dirty="0">
              <a:solidFill>
                <a:srgbClr val="FF0000"/>
              </a:solidFill>
              <a:latin typeface="Times New Roman" panose="02020603050405020304" pitchFamily="18" charset="0"/>
              <a:ea typeface="Montserrat"/>
              <a:cs typeface="Times New Roman" panose="02020603050405020304" pitchFamily="18" charset="0"/>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3" name="Picture 2"/>
          <p:cNvPicPr>
            <a:picLocks noChangeAspect="1"/>
          </p:cNvPicPr>
          <p:nvPr/>
        </p:nvPicPr>
        <p:blipFill>
          <a:blip r:embed="rId3"/>
          <a:stretch>
            <a:fillRect/>
          </a:stretch>
        </p:blipFill>
        <p:spPr>
          <a:xfrm>
            <a:off x="2436780" y="3195052"/>
            <a:ext cx="3915382" cy="1714523"/>
          </a:xfrm>
          <a:prstGeom prst="rect">
            <a:avLst/>
          </a:prstGeom>
        </p:spPr>
      </p:pic>
      <p:sp>
        <p:nvSpPr>
          <p:cNvPr id="4" name="Rectangle 3"/>
          <p:cNvSpPr/>
          <p:nvPr/>
        </p:nvSpPr>
        <p:spPr>
          <a:xfrm>
            <a:off x="2118198" y="423692"/>
            <a:ext cx="4552545" cy="523220"/>
          </a:xfrm>
          <a:prstGeom prst="rect">
            <a:avLst/>
          </a:prstGeom>
        </p:spPr>
        <p:txBody>
          <a:bodyPr wrap="square">
            <a:spAutoFit/>
          </a:bodyPr>
          <a:lstStyle/>
          <a:p>
            <a:pPr algn="just"/>
            <a:r>
              <a:rPr lang="en-US" sz="2800" b="1" u="sng" dirty="0">
                <a:solidFill>
                  <a:schemeClr val="tx1"/>
                </a:solidFill>
                <a:latin typeface="Montserrat"/>
                <a:ea typeface="Montserrat"/>
                <a:cs typeface="Montserrat"/>
                <a:sym typeface="Montserrat"/>
              </a:rPr>
              <a:t>Bike Sharing System</a:t>
            </a:r>
            <a:endParaRPr lang="en-IN"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261A-4209-4F38-A5D1-E86FE269436B}"/>
              </a:ext>
            </a:extLst>
          </p:cNvPr>
          <p:cNvSpPr>
            <a:spLocks noGrp="1"/>
          </p:cNvSpPr>
          <p:nvPr>
            <p:ph type="title"/>
          </p:nvPr>
        </p:nvSpPr>
        <p:spPr>
          <a:xfrm>
            <a:off x="311700" y="129672"/>
            <a:ext cx="8520600" cy="572700"/>
          </a:xfrm>
        </p:spPr>
        <p:txBody>
          <a:bodyPr/>
          <a:lstStyle/>
          <a:p>
            <a:r>
              <a:rPr lang="en-US" b="1" u="sng" dirty="0">
                <a:latin typeface="Montserrat" panose="00000500000000000000" pitchFamily="2" charset="0"/>
              </a:rPr>
              <a:t>Best Parameters:</a:t>
            </a:r>
            <a:endParaRPr lang="en-IN" b="1" u="sng" dirty="0">
              <a:latin typeface="Montserrat" panose="00000500000000000000" pitchFamily="2" charset="0"/>
            </a:endParaRPr>
          </a:p>
        </p:txBody>
      </p:sp>
      <p:sp>
        <p:nvSpPr>
          <p:cNvPr id="3" name="Text Placeholder 2">
            <a:extLst>
              <a:ext uri="{FF2B5EF4-FFF2-40B4-BE49-F238E27FC236}">
                <a16:creationId xmlns:a16="http://schemas.microsoft.com/office/drawing/2014/main" id="{6F973C5F-B84B-4645-8FC3-BAB23EDF2A6D}"/>
              </a:ext>
            </a:extLst>
          </p:cNvPr>
          <p:cNvSpPr>
            <a:spLocks noGrp="1"/>
          </p:cNvSpPr>
          <p:nvPr>
            <p:ph type="body" idx="1"/>
          </p:nvPr>
        </p:nvSpPr>
        <p:spPr>
          <a:xfrm>
            <a:off x="217570" y="574624"/>
            <a:ext cx="8520600" cy="4568876"/>
          </a:xfrm>
        </p:spPr>
        <p:txBody>
          <a:bodyPr/>
          <a:lstStyle/>
          <a:p>
            <a:endParaRPr lang="en-IN" sz="1400" b="1" i="0" dirty="0">
              <a:solidFill>
                <a:srgbClr val="202124"/>
              </a:solidFill>
              <a:effectLst/>
              <a:latin typeface="Roboto" panose="02000000000000000000" pitchFamily="2" charset="0"/>
            </a:endParaRPr>
          </a:p>
          <a:p>
            <a:r>
              <a:rPr lang="en-IN" sz="1400" b="1" i="0" dirty="0">
                <a:solidFill>
                  <a:srgbClr val="202124"/>
                </a:solidFill>
                <a:effectLst/>
                <a:latin typeface="Roboto" panose="02000000000000000000" pitchFamily="2" charset="0"/>
              </a:rPr>
              <a:t>Random Forest:</a:t>
            </a:r>
          </a:p>
          <a:p>
            <a:r>
              <a:rPr lang="en-IN" sz="1400" b="0" i="0" dirty="0" err="1">
                <a:solidFill>
                  <a:srgbClr val="202124"/>
                </a:solidFill>
                <a:effectLst/>
                <a:latin typeface="Roboto" panose="02000000000000000000" pitchFamily="2" charset="0"/>
              </a:rPr>
              <a:t>max_depth</a:t>
            </a:r>
            <a:r>
              <a:rPr lang="en-IN" sz="1400" b="0" i="0" dirty="0">
                <a:solidFill>
                  <a:srgbClr val="202124"/>
                </a:solidFill>
                <a:effectLst/>
                <a:latin typeface="Roboto" panose="02000000000000000000" pitchFamily="2" charset="0"/>
              </a:rPr>
              <a:t>’: 8</a:t>
            </a:r>
          </a:p>
          <a:p>
            <a:r>
              <a:rPr lang="en-IN" sz="1400" b="0" i="0" dirty="0">
                <a:solidFill>
                  <a:srgbClr val="202124"/>
                </a:solidFill>
                <a:effectLst/>
                <a:latin typeface="Roboto" panose="02000000000000000000" pitchFamily="2" charset="0"/>
              </a:rPr>
              <a:t>'</a:t>
            </a:r>
            <a:r>
              <a:rPr lang="en-IN" sz="1400" b="0" i="0" dirty="0" err="1">
                <a:solidFill>
                  <a:srgbClr val="202124"/>
                </a:solidFill>
                <a:effectLst/>
                <a:latin typeface="Roboto" panose="02000000000000000000" pitchFamily="2" charset="0"/>
              </a:rPr>
              <a:t>min_samples_leaf</a:t>
            </a:r>
            <a:r>
              <a:rPr lang="en-IN" sz="1400" b="0" i="0" dirty="0">
                <a:solidFill>
                  <a:srgbClr val="202124"/>
                </a:solidFill>
                <a:effectLst/>
                <a:latin typeface="Roboto" panose="02000000000000000000" pitchFamily="2" charset="0"/>
              </a:rPr>
              <a:t>': 40</a:t>
            </a:r>
          </a:p>
          <a:p>
            <a:r>
              <a:rPr lang="en-IN" sz="1400" b="0" i="0" dirty="0">
                <a:solidFill>
                  <a:srgbClr val="202124"/>
                </a:solidFill>
                <a:effectLst/>
                <a:latin typeface="Roboto" panose="02000000000000000000" pitchFamily="2" charset="0"/>
              </a:rPr>
              <a:t>'</a:t>
            </a:r>
            <a:r>
              <a:rPr lang="en-IN" sz="1400" b="0" i="0" dirty="0" err="1">
                <a:solidFill>
                  <a:srgbClr val="202124"/>
                </a:solidFill>
                <a:effectLst/>
                <a:latin typeface="Roboto" panose="02000000000000000000" pitchFamily="2" charset="0"/>
              </a:rPr>
              <a:t>min_samples_split</a:t>
            </a:r>
            <a:r>
              <a:rPr lang="en-IN" sz="1400" b="0" i="0" dirty="0">
                <a:solidFill>
                  <a:srgbClr val="202124"/>
                </a:solidFill>
                <a:effectLst/>
                <a:latin typeface="Roboto" panose="02000000000000000000" pitchFamily="2" charset="0"/>
              </a:rPr>
              <a:t>': 50</a:t>
            </a:r>
          </a:p>
          <a:p>
            <a:r>
              <a:rPr lang="en-IN" sz="1400" b="0" i="0" dirty="0">
                <a:solidFill>
                  <a:srgbClr val="202124"/>
                </a:solidFill>
                <a:effectLst/>
                <a:latin typeface="Roboto" panose="02000000000000000000" pitchFamily="2" charset="0"/>
              </a:rPr>
              <a:t>'</a:t>
            </a:r>
            <a:r>
              <a:rPr lang="en-IN" sz="1400" b="0" i="0" dirty="0" err="1">
                <a:solidFill>
                  <a:srgbClr val="202124"/>
                </a:solidFill>
                <a:effectLst/>
                <a:latin typeface="Roboto" panose="02000000000000000000" pitchFamily="2" charset="0"/>
              </a:rPr>
              <a:t>n_estimators</a:t>
            </a:r>
            <a:r>
              <a:rPr lang="en-IN" sz="1400" b="0" i="0" dirty="0">
                <a:solidFill>
                  <a:srgbClr val="202124"/>
                </a:solidFill>
                <a:effectLst/>
                <a:latin typeface="Roboto" panose="02000000000000000000" pitchFamily="2" charset="0"/>
              </a:rPr>
              <a:t>': 100</a:t>
            </a:r>
          </a:p>
          <a:p>
            <a:endParaRPr lang="en-IN" sz="1400" b="0" i="0" dirty="0">
              <a:solidFill>
                <a:srgbClr val="202124"/>
              </a:solidFill>
              <a:effectLst/>
              <a:latin typeface="Roboto" panose="02000000000000000000" pitchFamily="2" charset="0"/>
            </a:endParaRPr>
          </a:p>
          <a:p>
            <a:pPr algn="ctr"/>
            <a:r>
              <a:rPr lang="en-IN" sz="1400" b="1" i="0" dirty="0">
                <a:solidFill>
                  <a:srgbClr val="202124"/>
                </a:solidFill>
                <a:effectLst/>
                <a:latin typeface="Roboto" panose="02000000000000000000" pitchFamily="2" charset="0"/>
              </a:rPr>
              <a:t>GBM:</a:t>
            </a:r>
          </a:p>
          <a:p>
            <a:pPr algn="ctr"/>
            <a:r>
              <a:rPr lang="en-IN" sz="1400" b="0" i="0" dirty="0" err="1">
                <a:solidFill>
                  <a:srgbClr val="202124"/>
                </a:solidFill>
                <a:effectLst/>
                <a:latin typeface="Roboto" panose="02000000000000000000" pitchFamily="2" charset="0"/>
              </a:rPr>
              <a:t>max_depth</a:t>
            </a:r>
            <a:r>
              <a:rPr lang="en-IN" sz="1400" b="0" i="0" dirty="0">
                <a:solidFill>
                  <a:srgbClr val="202124"/>
                </a:solidFill>
                <a:effectLst/>
                <a:latin typeface="Roboto" panose="02000000000000000000" pitchFamily="2" charset="0"/>
              </a:rPr>
              <a:t>=8</a:t>
            </a:r>
          </a:p>
          <a:p>
            <a:pPr algn="ctr"/>
            <a:r>
              <a:rPr lang="en-IN" sz="1400" b="0" i="0" dirty="0" err="1">
                <a:solidFill>
                  <a:srgbClr val="202124"/>
                </a:solidFill>
                <a:effectLst/>
                <a:latin typeface="Roboto" panose="02000000000000000000" pitchFamily="2" charset="0"/>
              </a:rPr>
              <a:t>min_samples_leaf</a:t>
            </a:r>
            <a:r>
              <a:rPr lang="en-IN" sz="1400" b="0" i="0" dirty="0">
                <a:solidFill>
                  <a:srgbClr val="202124"/>
                </a:solidFill>
                <a:effectLst/>
                <a:latin typeface="Roboto" panose="02000000000000000000" pitchFamily="2" charset="0"/>
              </a:rPr>
              <a:t>=40</a:t>
            </a:r>
          </a:p>
          <a:p>
            <a:pPr algn="ctr"/>
            <a:r>
              <a:rPr lang="en-IN" sz="1400" b="0" i="0" dirty="0" err="1">
                <a:solidFill>
                  <a:srgbClr val="202124"/>
                </a:solidFill>
                <a:effectLst/>
                <a:latin typeface="Roboto" panose="02000000000000000000" pitchFamily="2" charset="0"/>
              </a:rPr>
              <a:t>min_samples_split</a:t>
            </a:r>
            <a:r>
              <a:rPr lang="en-IN" sz="1400" b="0" i="0" dirty="0">
                <a:solidFill>
                  <a:srgbClr val="202124"/>
                </a:solidFill>
                <a:effectLst/>
                <a:latin typeface="Roboto" panose="02000000000000000000" pitchFamily="2" charset="0"/>
              </a:rPr>
              <a:t>=50</a:t>
            </a:r>
          </a:p>
          <a:p>
            <a:pPr algn="ctr"/>
            <a:r>
              <a:rPr lang="en-IN" sz="1400" b="0" i="0" dirty="0" err="1">
                <a:solidFill>
                  <a:srgbClr val="202124"/>
                </a:solidFill>
                <a:effectLst/>
                <a:latin typeface="Roboto" panose="02000000000000000000" pitchFamily="2" charset="0"/>
              </a:rPr>
              <a:t>n_estimators</a:t>
            </a:r>
            <a:r>
              <a:rPr lang="en-IN" sz="1400" b="0" i="0" dirty="0">
                <a:solidFill>
                  <a:srgbClr val="202124"/>
                </a:solidFill>
                <a:effectLst/>
                <a:latin typeface="Roboto" panose="02000000000000000000" pitchFamily="2" charset="0"/>
              </a:rPr>
              <a:t>=80</a:t>
            </a:r>
          </a:p>
          <a:p>
            <a:pPr marL="114300" indent="0">
              <a:buNone/>
            </a:pPr>
            <a:r>
              <a:rPr lang="en-IN" sz="1400" dirty="0">
                <a:solidFill>
                  <a:srgbClr val="202124"/>
                </a:solidFill>
                <a:latin typeface="Roboto" panose="02000000000000000000" pitchFamily="2" charset="0"/>
              </a:rPr>
              <a:t>         </a:t>
            </a:r>
            <a:r>
              <a:rPr lang="en-IN" sz="1400" b="1" dirty="0" err="1">
                <a:solidFill>
                  <a:srgbClr val="202124"/>
                </a:solidFill>
                <a:latin typeface="Roboto" panose="02000000000000000000" pitchFamily="2" charset="0"/>
              </a:rPr>
              <a:t>XGBoost</a:t>
            </a:r>
            <a:r>
              <a:rPr lang="en-IN" sz="1400" b="1" dirty="0">
                <a:solidFill>
                  <a:srgbClr val="202124"/>
                </a:solidFill>
                <a:latin typeface="Roboto" panose="02000000000000000000" pitchFamily="2" charset="0"/>
              </a:rPr>
              <a:t>:</a:t>
            </a:r>
            <a:endParaRPr lang="en-IN" sz="1400" b="1" i="0" dirty="0">
              <a:solidFill>
                <a:srgbClr val="202124"/>
              </a:solidFill>
              <a:effectLst/>
              <a:latin typeface="Roboto" panose="02000000000000000000" pitchFamily="2" charset="0"/>
            </a:endParaRPr>
          </a:p>
          <a:p>
            <a:r>
              <a:rPr lang="en-IN" sz="1400" b="0" i="0" dirty="0">
                <a:solidFill>
                  <a:srgbClr val="202124"/>
                </a:solidFill>
                <a:effectLst/>
                <a:latin typeface="Roboto" panose="02000000000000000000" pitchFamily="2" charset="0"/>
              </a:rPr>
              <a:t>'</a:t>
            </a:r>
            <a:r>
              <a:rPr lang="en-IN" sz="1400" b="0" i="0" dirty="0" err="1">
                <a:solidFill>
                  <a:srgbClr val="202124"/>
                </a:solidFill>
                <a:effectLst/>
                <a:latin typeface="Roboto" panose="02000000000000000000" pitchFamily="2" charset="0"/>
              </a:rPr>
              <a:t>eval_metric</a:t>
            </a:r>
            <a:r>
              <a:rPr lang="en-IN" sz="1400" b="0" i="0" dirty="0">
                <a:solidFill>
                  <a:srgbClr val="202124"/>
                </a:solidFill>
                <a:effectLst/>
                <a:latin typeface="Roboto" panose="02000000000000000000" pitchFamily="2" charset="0"/>
              </a:rPr>
              <a:t>': '</a:t>
            </a:r>
            <a:r>
              <a:rPr lang="en-IN" sz="1400" b="0" i="0" dirty="0" err="1">
                <a:solidFill>
                  <a:srgbClr val="202124"/>
                </a:solidFill>
                <a:effectLst/>
                <a:latin typeface="Roboto" panose="02000000000000000000" pitchFamily="2" charset="0"/>
              </a:rPr>
              <a:t>rmse</a:t>
            </a:r>
            <a:r>
              <a:rPr lang="en-IN" sz="1400" b="0" i="0" dirty="0">
                <a:solidFill>
                  <a:srgbClr val="202124"/>
                </a:solidFill>
                <a:effectLst/>
                <a:latin typeface="Roboto" panose="02000000000000000000" pitchFamily="2" charset="0"/>
              </a:rPr>
              <a:t>’,</a:t>
            </a:r>
          </a:p>
          <a:p>
            <a:r>
              <a:rPr lang="en-IN" sz="1400" b="0" i="0" dirty="0">
                <a:solidFill>
                  <a:srgbClr val="202124"/>
                </a:solidFill>
                <a:effectLst/>
                <a:latin typeface="Roboto" panose="02000000000000000000" pitchFamily="2" charset="0"/>
              </a:rPr>
              <a:t> '</a:t>
            </a:r>
            <a:r>
              <a:rPr lang="en-IN" sz="1400" b="0" i="0" dirty="0" err="1">
                <a:solidFill>
                  <a:srgbClr val="202124"/>
                </a:solidFill>
                <a:effectLst/>
                <a:latin typeface="Roboto" panose="02000000000000000000" pitchFamily="2" charset="0"/>
              </a:rPr>
              <a:t>max_depth</a:t>
            </a:r>
            <a:r>
              <a:rPr lang="en-IN" sz="1400" b="0" i="0" dirty="0">
                <a:solidFill>
                  <a:srgbClr val="202124"/>
                </a:solidFill>
                <a:effectLst/>
                <a:latin typeface="Roboto" panose="02000000000000000000" pitchFamily="2" charset="0"/>
              </a:rPr>
              <a:t>': 6, </a:t>
            </a:r>
          </a:p>
          <a:p>
            <a:r>
              <a:rPr lang="en-IN" sz="1400" b="0" i="0" dirty="0">
                <a:solidFill>
                  <a:srgbClr val="202124"/>
                </a:solidFill>
                <a:effectLst/>
                <a:latin typeface="Roboto" panose="02000000000000000000" pitchFamily="2" charset="0"/>
              </a:rPr>
              <a:t>'</a:t>
            </a:r>
            <a:r>
              <a:rPr lang="en-IN" sz="1400" b="0" i="0" dirty="0" err="1">
                <a:solidFill>
                  <a:srgbClr val="202124"/>
                </a:solidFill>
                <a:effectLst/>
                <a:latin typeface="Roboto" panose="02000000000000000000" pitchFamily="2" charset="0"/>
              </a:rPr>
              <a:t>n_estimators</a:t>
            </a:r>
            <a:r>
              <a:rPr lang="en-IN" sz="1400" b="0" i="0" dirty="0">
                <a:solidFill>
                  <a:srgbClr val="202124"/>
                </a:solidFill>
                <a:effectLst/>
                <a:latin typeface="Roboto" panose="02000000000000000000" pitchFamily="2" charset="0"/>
              </a:rPr>
              <a:t>': 500,</a:t>
            </a:r>
          </a:p>
          <a:p>
            <a:r>
              <a:rPr lang="en-IN" sz="1400" b="0" i="0" dirty="0">
                <a:solidFill>
                  <a:srgbClr val="202124"/>
                </a:solidFill>
                <a:effectLst/>
                <a:latin typeface="Roboto" panose="02000000000000000000" pitchFamily="2" charset="0"/>
              </a:rPr>
              <a:t> 'objective': '</a:t>
            </a:r>
            <a:r>
              <a:rPr lang="en-IN" sz="1400" b="0" i="0" dirty="0" err="1">
                <a:solidFill>
                  <a:srgbClr val="202124"/>
                </a:solidFill>
                <a:effectLst/>
                <a:latin typeface="Roboto" panose="02000000000000000000" pitchFamily="2" charset="0"/>
              </a:rPr>
              <a:t>reg:squarederror</a:t>
            </a:r>
            <a:r>
              <a:rPr lang="en-IN" sz="1400" b="0" i="0" dirty="0">
                <a:solidFill>
                  <a:srgbClr val="202124"/>
                </a:solidFill>
                <a:effectLst/>
                <a:latin typeface="Roboto" panose="02000000000000000000" pitchFamily="2" charset="0"/>
              </a:rPr>
              <a:t>'</a:t>
            </a:r>
          </a:p>
          <a:p>
            <a:endParaRPr lang="en-IN" sz="1400" dirty="0">
              <a:solidFill>
                <a:srgbClr val="202124"/>
              </a:solidFill>
              <a:latin typeface="Roboto" panose="02000000000000000000" pitchFamily="2" charset="0"/>
            </a:endParaRPr>
          </a:p>
          <a:p>
            <a:endParaRPr lang="en-IN" sz="1600" dirty="0"/>
          </a:p>
        </p:txBody>
      </p:sp>
      <p:pic>
        <p:nvPicPr>
          <p:cNvPr id="9" name="Picture 8">
            <a:extLst>
              <a:ext uri="{FF2B5EF4-FFF2-40B4-BE49-F238E27FC236}">
                <a16:creationId xmlns:a16="http://schemas.microsoft.com/office/drawing/2014/main" id="{423607A4-3C96-4065-A46A-2264CB594FF9}"/>
              </a:ext>
            </a:extLst>
          </p:cNvPr>
          <p:cNvPicPr>
            <a:picLocks noChangeAspect="1"/>
          </p:cNvPicPr>
          <p:nvPr/>
        </p:nvPicPr>
        <p:blipFill>
          <a:blip r:embed="rId2"/>
          <a:stretch>
            <a:fillRect/>
          </a:stretch>
        </p:blipFill>
        <p:spPr>
          <a:xfrm>
            <a:off x="5852566" y="574624"/>
            <a:ext cx="3210752" cy="1925329"/>
          </a:xfrm>
          <a:prstGeom prst="rect">
            <a:avLst/>
          </a:prstGeom>
        </p:spPr>
      </p:pic>
    </p:spTree>
    <p:extLst>
      <p:ext uri="{BB962C8B-B14F-4D97-AF65-F5344CB8AC3E}">
        <p14:creationId xmlns:p14="http://schemas.microsoft.com/office/powerpoint/2010/main" val="3371911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5F0B-5E8D-4276-9204-B9B3D19DEB6D}"/>
              </a:ext>
            </a:extLst>
          </p:cNvPr>
          <p:cNvSpPr>
            <a:spLocks noGrp="1"/>
          </p:cNvSpPr>
          <p:nvPr>
            <p:ph type="title"/>
          </p:nvPr>
        </p:nvSpPr>
        <p:spPr>
          <a:xfrm>
            <a:off x="96547" y="95011"/>
            <a:ext cx="8520600" cy="572700"/>
          </a:xfrm>
        </p:spPr>
        <p:txBody>
          <a:bodyPr/>
          <a:lstStyle/>
          <a:p>
            <a:pPr algn="ctr"/>
            <a:r>
              <a:rPr lang="en-US" b="1" u="sng" dirty="0">
                <a:latin typeface="Montserrat" panose="00000500000000000000" pitchFamily="2" charset="0"/>
              </a:rPr>
              <a:t>Feature Importance</a:t>
            </a:r>
            <a:endParaRPr lang="en-IN" b="1" u="sng" dirty="0">
              <a:latin typeface="Montserrat" panose="00000500000000000000" pitchFamily="2" charset="0"/>
            </a:endParaRPr>
          </a:p>
        </p:txBody>
      </p:sp>
      <p:pic>
        <p:nvPicPr>
          <p:cNvPr id="5" name="Picture 4">
            <a:extLst>
              <a:ext uri="{FF2B5EF4-FFF2-40B4-BE49-F238E27FC236}">
                <a16:creationId xmlns:a16="http://schemas.microsoft.com/office/drawing/2014/main" id="{4E001A60-6438-49FA-BD18-3125FA9BB10F}"/>
              </a:ext>
            </a:extLst>
          </p:cNvPr>
          <p:cNvPicPr>
            <a:picLocks noChangeAspect="1"/>
          </p:cNvPicPr>
          <p:nvPr/>
        </p:nvPicPr>
        <p:blipFill>
          <a:blip r:embed="rId2"/>
          <a:stretch>
            <a:fillRect/>
          </a:stretch>
        </p:blipFill>
        <p:spPr>
          <a:xfrm>
            <a:off x="382799" y="1045517"/>
            <a:ext cx="3687570" cy="1875758"/>
          </a:xfrm>
          <a:prstGeom prst="rect">
            <a:avLst/>
          </a:prstGeom>
        </p:spPr>
      </p:pic>
      <p:pic>
        <p:nvPicPr>
          <p:cNvPr id="7" name="Picture 6">
            <a:extLst>
              <a:ext uri="{FF2B5EF4-FFF2-40B4-BE49-F238E27FC236}">
                <a16:creationId xmlns:a16="http://schemas.microsoft.com/office/drawing/2014/main" id="{F2A918B8-89E2-4BA1-AC4F-E240439DB866}"/>
              </a:ext>
            </a:extLst>
          </p:cNvPr>
          <p:cNvPicPr>
            <a:picLocks noChangeAspect="1"/>
          </p:cNvPicPr>
          <p:nvPr/>
        </p:nvPicPr>
        <p:blipFill>
          <a:blip r:embed="rId3"/>
          <a:stretch>
            <a:fillRect/>
          </a:stretch>
        </p:blipFill>
        <p:spPr>
          <a:xfrm>
            <a:off x="4921758" y="1045517"/>
            <a:ext cx="3405555" cy="1875758"/>
          </a:xfrm>
          <a:prstGeom prst="rect">
            <a:avLst/>
          </a:prstGeom>
        </p:spPr>
      </p:pic>
      <p:pic>
        <p:nvPicPr>
          <p:cNvPr id="9" name="Picture 8">
            <a:extLst>
              <a:ext uri="{FF2B5EF4-FFF2-40B4-BE49-F238E27FC236}">
                <a16:creationId xmlns:a16="http://schemas.microsoft.com/office/drawing/2014/main" id="{202CF5FB-8C8B-4DEF-83E0-FB6D86D76185}"/>
              </a:ext>
            </a:extLst>
          </p:cNvPr>
          <p:cNvPicPr>
            <a:picLocks noChangeAspect="1"/>
          </p:cNvPicPr>
          <p:nvPr/>
        </p:nvPicPr>
        <p:blipFill>
          <a:blip r:embed="rId4"/>
          <a:stretch>
            <a:fillRect/>
          </a:stretch>
        </p:blipFill>
        <p:spPr>
          <a:xfrm>
            <a:off x="2542705" y="3121161"/>
            <a:ext cx="3628283" cy="1958031"/>
          </a:xfrm>
          <a:prstGeom prst="rect">
            <a:avLst/>
          </a:prstGeom>
        </p:spPr>
      </p:pic>
      <p:sp>
        <p:nvSpPr>
          <p:cNvPr id="10" name="TextBox 9">
            <a:extLst>
              <a:ext uri="{FF2B5EF4-FFF2-40B4-BE49-F238E27FC236}">
                <a16:creationId xmlns:a16="http://schemas.microsoft.com/office/drawing/2014/main" id="{BB19B5EB-73FD-401B-9A6C-C877A788E92D}"/>
              </a:ext>
            </a:extLst>
          </p:cNvPr>
          <p:cNvSpPr txBox="1"/>
          <p:nvPr/>
        </p:nvSpPr>
        <p:spPr>
          <a:xfrm>
            <a:off x="1479824" y="737741"/>
            <a:ext cx="1497526" cy="307777"/>
          </a:xfrm>
          <a:prstGeom prst="rect">
            <a:avLst/>
          </a:prstGeom>
          <a:noFill/>
        </p:spPr>
        <p:txBody>
          <a:bodyPr wrap="none" rtlCol="0">
            <a:spAutoFit/>
          </a:bodyPr>
          <a:lstStyle/>
          <a:p>
            <a:r>
              <a:rPr lang="en-US" b="1" dirty="0"/>
              <a:t>Random Forest</a:t>
            </a:r>
            <a:endParaRPr lang="en-IN" b="1" dirty="0"/>
          </a:p>
        </p:txBody>
      </p:sp>
      <p:sp>
        <p:nvSpPr>
          <p:cNvPr id="11" name="TextBox 10">
            <a:extLst>
              <a:ext uri="{FF2B5EF4-FFF2-40B4-BE49-F238E27FC236}">
                <a16:creationId xmlns:a16="http://schemas.microsoft.com/office/drawing/2014/main" id="{7773A97A-3824-465D-B558-027BCC111CA4}"/>
              </a:ext>
            </a:extLst>
          </p:cNvPr>
          <p:cNvSpPr txBox="1"/>
          <p:nvPr/>
        </p:nvSpPr>
        <p:spPr>
          <a:xfrm>
            <a:off x="6624536" y="737740"/>
            <a:ext cx="603050" cy="307777"/>
          </a:xfrm>
          <a:prstGeom prst="rect">
            <a:avLst/>
          </a:prstGeom>
          <a:noFill/>
        </p:spPr>
        <p:txBody>
          <a:bodyPr wrap="none" rtlCol="0">
            <a:spAutoFit/>
          </a:bodyPr>
          <a:lstStyle/>
          <a:p>
            <a:pPr algn="r"/>
            <a:r>
              <a:rPr lang="en-US" b="1" dirty="0"/>
              <a:t>GBM</a:t>
            </a:r>
            <a:endParaRPr lang="en-IN" b="1" dirty="0"/>
          </a:p>
        </p:txBody>
      </p:sp>
      <p:sp>
        <p:nvSpPr>
          <p:cNvPr id="12" name="TextBox 11">
            <a:extLst>
              <a:ext uri="{FF2B5EF4-FFF2-40B4-BE49-F238E27FC236}">
                <a16:creationId xmlns:a16="http://schemas.microsoft.com/office/drawing/2014/main" id="{68B184FF-8FA3-400E-A232-E45A68B8BC93}"/>
              </a:ext>
            </a:extLst>
          </p:cNvPr>
          <p:cNvSpPr txBox="1"/>
          <p:nvPr/>
        </p:nvSpPr>
        <p:spPr>
          <a:xfrm>
            <a:off x="4221863" y="2767386"/>
            <a:ext cx="950901" cy="307777"/>
          </a:xfrm>
          <a:prstGeom prst="rect">
            <a:avLst/>
          </a:prstGeom>
          <a:noFill/>
        </p:spPr>
        <p:txBody>
          <a:bodyPr wrap="none" rtlCol="0">
            <a:spAutoFit/>
          </a:bodyPr>
          <a:lstStyle/>
          <a:p>
            <a:r>
              <a:rPr lang="en-US" b="1" dirty="0" err="1"/>
              <a:t>XGBoost</a:t>
            </a:r>
            <a:endParaRPr lang="en-IN" b="1" dirty="0"/>
          </a:p>
        </p:txBody>
      </p:sp>
    </p:spTree>
    <p:extLst>
      <p:ext uri="{BB962C8B-B14F-4D97-AF65-F5344CB8AC3E}">
        <p14:creationId xmlns:p14="http://schemas.microsoft.com/office/powerpoint/2010/main" val="4239174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504D-8291-44F1-8053-59E78BCA957C}"/>
              </a:ext>
            </a:extLst>
          </p:cNvPr>
          <p:cNvSpPr>
            <a:spLocks noGrp="1"/>
          </p:cNvSpPr>
          <p:nvPr>
            <p:ph type="title"/>
          </p:nvPr>
        </p:nvSpPr>
        <p:spPr/>
        <p:txBody>
          <a:bodyPr/>
          <a:lstStyle/>
          <a:p>
            <a:pPr algn="ctr"/>
            <a:r>
              <a:rPr lang="en-US" b="1" u="sng" dirty="0">
                <a:latin typeface="Montserrat" panose="00000500000000000000" pitchFamily="2" charset="0"/>
              </a:rPr>
              <a:t>Observations</a:t>
            </a:r>
            <a:endParaRPr lang="en-IN" b="1" u="sng" dirty="0">
              <a:latin typeface="Montserrat" panose="00000500000000000000" pitchFamily="2" charset="0"/>
            </a:endParaRPr>
          </a:p>
        </p:txBody>
      </p:sp>
      <p:sp>
        <p:nvSpPr>
          <p:cNvPr id="9" name="TextBox 8">
            <a:extLst>
              <a:ext uri="{FF2B5EF4-FFF2-40B4-BE49-F238E27FC236}">
                <a16:creationId xmlns:a16="http://schemas.microsoft.com/office/drawing/2014/main" id="{5741F3B3-5F57-45DA-8A04-18DA5F6F4973}"/>
              </a:ext>
            </a:extLst>
          </p:cNvPr>
          <p:cNvSpPr txBox="1"/>
          <p:nvPr/>
        </p:nvSpPr>
        <p:spPr>
          <a:xfrm>
            <a:off x="457200" y="1358153"/>
            <a:ext cx="8424582" cy="1815882"/>
          </a:xfrm>
          <a:prstGeom prst="rect">
            <a:avLst/>
          </a:prstGeom>
          <a:noFill/>
        </p:spPr>
        <p:txBody>
          <a:bodyPr wrap="square" rtlCol="0">
            <a:spAutoFit/>
          </a:bodyPr>
          <a:lstStyle/>
          <a:p>
            <a:pPr marL="285750" indent="-285750">
              <a:buFont typeface="Wingdings" panose="05000000000000000000" pitchFamily="2" charset="2"/>
              <a:buChar char="Ø"/>
            </a:pPr>
            <a:r>
              <a:rPr lang="en-US" dirty="0"/>
              <a:t>The feature ‘Functioning Day’ has the highest impact on the dependent variable ‘Rented Bike Count’.</a:t>
            </a:r>
          </a:p>
          <a:p>
            <a:endParaRPr lang="en-US" dirty="0"/>
          </a:p>
          <a:p>
            <a:pPr marL="285750" indent="-285750">
              <a:buFont typeface="Wingdings" panose="05000000000000000000" pitchFamily="2" charset="2"/>
              <a:buChar char="Ø"/>
            </a:pPr>
            <a:r>
              <a:rPr lang="en-US" dirty="0"/>
              <a:t>In Random Forest and GBM, ‘Temperature’ is making an impact while ‘Rainfall’ is the second most important</a:t>
            </a:r>
            <a:r>
              <a:rPr lang="en-IN" dirty="0"/>
              <a:t> factor in </a:t>
            </a:r>
            <a:r>
              <a:rPr lang="en-IN" dirty="0" err="1"/>
              <a:t>XGBoost</a:t>
            </a:r>
            <a:r>
              <a:rPr lang="en-IN" dirty="0"/>
              <a:t>.</a:t>
            </a:r>
          </a:p>
          <a:p>
            <a:endParaRPr lang="en-IN" dirty="0"/>
          </a:p>
          <a:p>
            <a:pPr marL="285750" indent="-285750">
              <a:buFont typeface="Wingdings" panose="05000000000000000000" pitchFamily="2" charset="2"/>
              <a:buChar char="Ø"/>
            </a:pPr>
            <a:r>
              <a:rPr lang="en-IN" dirty="0"/>
              <a:t>Random Forest and GBM </a:t>
            </a:r>
            <a:r>
              <a:rPr lang="en-US" dirty="0"/>
              <a:t>give importance to 6-7 features while </a:t>
            </a:r>
            <a:r>
              <a:rPr lang="en-US" dirty="0" err="1"/>
              <a:t>XGBoost</a:t>
            </a:r>
            <a:r>
              <a:rPr lang="en-US" dirty="0"/>
              <a:t> considers only the top 3-4 features and almost neglects the rest</a:t>
            </a:r>
            <a:r>
              <a:rPr lang="en-IN" dirty="0"/>
              <a:t>.</a:t>
            </a:r>
          </a:p>
          <a:p>
            <a:pPr marL="285750" indent="-285750">
              <a:buFont typeface="Wingdings" panose="05000000000000000000" pitchFamily="2" charset="2"/>
              <a:buChar char="Ø"/>
            </a:pPr>
            <a:endParaRPr lang="en-US" dirty="0"/>
          </a:p>
        </p:txBody>
      </p:sp>
      <p:pic>
        <p:nvPicPr>
          <p:cNvPr id="4" name="Picture 3"/>
          <p:cNvPicPr>
            <a:picLocks noChangeAspect="1"/>
          </p:cNvPicPr>
          <p:nvPr/>
        </p:nvPicPr>
        <p:blipFill>
          <a:blip r:embed="rId2"/>
          <a:stretch>
            <a:fillRect/>
          </a:stretch>
        </p:blipFill>
        <p:spPr>
          <a:xfrm>
            <a:off x="2913434" y="3187800"/>
            <a:ext cx="3317132" cy="1831238"/>
          </a:xfrm>
          <a:prstGeom prst="rect">
            <a:avLst/>
          </a:prstGeom>
        </p:spPr>
      </p:pic>
    </p:spTree>
    <p:extLst>
      <p:ext uri="{BB962C8B-B14F-4D97-AF65-F5344CB8AC3E}">
        <p14:creationId xmlns:p14="http://schemas.microsoft.com/office/powerpoint/2010/main" val="3444944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C171E-C03D-4C51-AEC6-B0971C19A971}"/>
              </a:ext>
            </a:extLst>
          </p:cNvPr>
          <p:cNvSpPr>
            <a:spLocks noGrp="1"/>
          </p:cNvSpPr>
          <p:nvPr>
            <p:ph type="title"/>
          </p:nvPr>
        </p:nvSpPr>
        <p:spPr>
          <a:xfrm>
            <a:off x="311700" y="142466"/>
            <a:ext cx="8520600" cy="572700"/>
          </a:xfrm>
        </p:spPr>
        <p:txBody>
          <a:bodyPr/>
          <a:lstStyle/>
          <a:p>
            <a:r>
              <a:rPr lang="en-US" b="1" u="sng" dirty="0">
                <a:latin typeface="Montserrat" panose="00000500000000000000" pitchFamily="2" charset="0"/>
              </a:rPr>
              <a:t>Conclusion</a:t>
            </a:r>
            <a:endParaRPr lang="en-IN" b="1" u="sng" dirty="0">
              <a:latin typeface="Montserrat" panose="00000500000000000000" pitchFamily="2" charset="0"/>
            </a:endParaRPr>
          </a:p>
        </p:txBody>
      </p:sp>
      <p:sp>
        <p:nvSpPr>
          <p:cNvPr id="5" name="Text Placeholder 4">
            <a:extLst>
              <a:ext uri="{FF2B5EF4-FFF2-40B4-BE49-F238E27FC236}">
                <a16:creationId xmlns:a16="http://schemas.microsoft.com/office/drawing/2014/main" id="{CBB58956-D9E2-4FC8-9921-03DF814BF941}"/>
              </a:ext>
            </a:extLst>
          </p:cNvPr>
          <p:cNvSpPr>
            <a:spLocks noGrp="1"/>
          </p:cNvSpPr>
          <p:nvPr>
            <p:ph type="body" idx="1"/>
          </p:nvPr>
        </p:nvSpPr>
        <p:spPr/>
        <p:txBody>
          <a:bodyPr/>
          <a:lstStyle/>
          <a:p>
            <a:r>
              <a:rPr lang="en-US" dirty="0"/>
              <a:t>i9</a:t>
            </a:r>
            <a:endParaRPr lang="en-IN" dirty="0"/>
          </a:p>
        </p:txBody>
      </p:sp>
      <p:sp>
        <p:nvSpPr>
          <p:cNvPr id="7" name="TextBox 6">
            <a:extLst>
              <a:ext uri="{FF2B5EF4-FFF2-40B4-BE49-F238E27FC236}">
                <a16:creationId xmlns:a16="http://schemas.microsoft.com/office/drawing/2014/main" id="{4E3309D3-3127-47EB-A4B4-0EF9D16473BB}"/>
              </a:ext>
            </a:extLst>
          </p:cNvPr>
          <p:cNvSpPr txBox="1"/>
          <p:nvPr/>
        </p:nvSpPr>
        <p:spPr>
          <a:xfrm>
            <a:off x="163781" y="809931"/>
            <a:ext cx="8520599" cy="3323987"/>
          </a:xfrm>
          <a:prstGeom prst="rect">
            <a:avLst/>
          </a:prstGeom>
          <a:noFill/>
        </p:spPr>
        <p:txBody>
          <a:bodyPr wrap="square" rtlCol="0">
            <a:spAutoFit/>
          </a:bodyPr>
          <a:lstStyle/>
          <a:p>
            <a:r>
              <a:rPr lang="en-US" dirty="0"/>
              <a:t>This project focus on predicting the bike-sharing demand using Seoul Dataset. </a:t>
            </a:r>
          </a:p>
          <a:p>
            <a:endParaRPr lang="en-US" dirty="0"/>
          </a:p>
          <a:p>
            <a:r>
              <a:rPr lang="en-US" dirty="0"/>
              <a:t>The results show that </a:t>
            </a:r>
            <a:r>
              <a:rPr lang="en-US" dirty="0" err="1"/>
              <a:t>XGBoost</a:t>
            </a:r>
            <a:r>
              <a:rPr lang="en-US" dirty="0"/>
              <a:t>, Random Forest and GBM algorithms perform well on the dataset whereas Linear Regression fails in this case. Among these three models, </a:t>
            </a:r>
            <a:r>
              <a:rPr lang="en-US" dirty="0" err="1"/>
              <a:t>XGBoost</a:t>
            </a:r>
            <a:r>
              <a:rPr lang="en-US" dirty="0"/>
              <a:t> is found to have better performance.</a:t>
            </a:r>
          </a:p>
          <a:p>
            <a:r>
              <a:rPr lang="en-US" dirty="0"/>
              <a:t>Therefore </a:t>
            </a:r>
            <a:r>
              <a:rPr lang="en-US" dirty="0" err="1"/>
              <a:t>XGBoost</a:t>
            </a:r>
            <a:r>
              <a:rPr lang="en-US" dirty="0"/>
              <a:t> algorithm can be used as an effective tool for Bike Sharing Demand Prediction.</a:t>
            </a:r>
          </a:p>
          <a:p>
            <a:endParaRPr lang="en-US" dirty="0"/>
          </a:p>
          <a:p>
            <a:r>
              <a:rPr lang="en-US" b="0" i="0" dirty="0">
                <a:solidFill>
                  <a:srgbClr val="202124"/>
                </a:solidFill>
                <a:effectLst/>
                <a:latin typeface="Roboto" panose="02000000000000000000" pitchFamily="2" charset="0"/>
              </a:rPr>
              <a:t>We did a variable analysis to identify the hidden relationship between the variables. For all the models, functioning day, temperature, and rainfall were ranked as the most influential variables to predict the rental bike demand at each hour.</a:t>
            </a:r>
          </a:p>
          <a:p>
            <a:r>
              <a:rPr lang="en-US" dirty="0">
                <a:solidFill>
                  <a:srgbClr val="202124"/>
                </a:solidFill>
                <a:latin typeface="Roboto" panose="02000000000000000000" pitchFamily="2" charset="0"/>
              </a:rPr>
              <a:t>This project identifies the curious relationship among the variables which can directly impact the dependent variable, ‘Rented Bike Count’.</a:t>
            </a:r>
          </a:p>
          <a:p>
            <a:endParaRPr lang="en-US" dirty="0">
              <a:solidFill>
                <a:srgbClr val="202124"/>
              </a:solidFill>
              <a:latin typeface="Roboto" panose="02000000000000000000" pitchFamily="2" charset="0"/>
            </a:endParaRPr>
          </a:p>
          <a:p>
            <a:r>
              <a:rPr lang="en-US" dirty="0">
                <a:solidFill>
                  <a:srgbClr val="202124"/>
                </a:solidFill>
                <a:latin typeface="Roboto" panose="02000000000000000000" pitchFamily="2" charset="0"/>
              </a:rPr>
              <a:t>This project will be helpful for the company to predict the hourly bike demand and enrich the user experience.</a:t>
            </a:r>
            <a:endParaRPr lang="en-IN" dirty="0"/>
          </a:p>
        </p:txBody>
      </p:sp>
    </p:spTree>
    <p:extLst>
      <p:ext uri="{BB962C8B-B14F-4D97-AF65-F5344CB8AC3E}">
        <p14:creationId xmlns:p14="http://schemas.microsoft.com/office/powerpoint/2010/main" val="4124814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1C6B-9CA4-41BA-972B-1CB2BD2E5239}"/>
              </a:ext>
            </a:extLst>
          </p:cNvPr>
          <p:cNvSpPr>
            <a:spLocks noGrp="1"/>
          </p:cNvSpPr>
          <p:nvPr>
            <p:ph type="title"/>
          </p:nvPr>
        </p:nvSpPr>
        <p:spPr/>
        <p:txBody>
          <a:bodyPr/>
          <a:lstStyle/>
          <a:p>
            <a:r>
              <a:rPr lang="en-US" b="1" dirty="0"/>
              <a:t>                            </a:t>
            </a:r>
            <a:br>
              <a:rPr lang="en-US" b="1" dirty="0"/>
            </a:br>
            <a:br>
              <a:rPr lang="en-US" b="1" dirty="0"/>
            </a:br>
            <a:br>
              <a:rPr lang="en-US" b="1" dirty="0"/>
            </a:br>
            <a:br>
              <a:rPr lang="en-US" b="1" dirty="0"/>
            </a:br>
            <a:r>
              <a:rPr lang="en-US" b="1" dirty="0">
                <a:latin typeface="Montserrat" panose="00000500000000000000" pitchFamily="2" charset="0"/>
              </a:rPr>
              <a:t>                              </a:t>
            </a:r>
            <a:r>
              <a:rPr lang="en-US" sz="3600" b="1" dirty="0">
                <a:latin typeface="Montserrat" panose="00000500000000000000" pitchFamily="2" charset="0"/>
              </a:rPr>
              <a:t>Thank You</a:t>
            </a:r>
            <a:endParaRPr lang="en-IN" sz="3600" b="1" dirty="0">
              <a:latin typeface="Montserrat" panose="00000500000000000000" pitchFamily="2" charset="0"/>
            </a:endParaRPr>
          </a:p>
        </p:txBody>
      </p:sp>
    </p:spTree>
    <p:extLst>
      <p:ext uri="{BB962C8B-B14F-4D97-AF65-F5344CB8AC3E}">
        <p14:creationId xmlns:p14="http://schemas.microsoft.com/office/powerpoint/2010/main" val="4200977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6DED-895F-4A01-9B94-64498892A32F}"/>
              </a:ext>
            </a:extLst>
          </p:cNvPr>
          <p:cNvSpPr>
            <a:spLocks noGrp="1"/>
          </p:cNvSpPr>
          <p:nvPr>
            <p:ph type="title"/>
          </p:nvPr>
        </p:nvSpPr>
        <p:spPr/>
        <p:txBody>
          <a:bodyPr/>
          <a:lstStyle/>
          <a:p>
            <a:pPr algn="just"/>
            <a:r>
              <a:rPr lang="en-US" b="1" u="sng" dirty="0">
                <a:latin typeface="Montserrat" panose="00000500000000000000" pitchFamily="2" charset="0"/>
              </a:rPr>
              <a:t>Problem Statement</a:t>
            </a:r>
            <a:endParaRPr lang="en-IN" b="1" u="sng" dirty="0">
              <a:latin typeface="Montserrat" panose="00000500000000000000" pitchFamily="2" charset="0"/>
            </a:endParaRPr>
          </a:p>
        </p:txBody>
      </p:sp>
      <p:sp>
        <p:nvSpPr>
          <p:cNvPr id="3" name="Text Placeholder 2">
            <a:extLst>
              <a:ext uri="{FF2B5EF4-FFF2-40B4-BE49-F238E27FC236}">
                <a16:creationId xmlns:a16="http://schemas.microsoft.com/office/drawing/2014/main" id="{36FF6515-8FDC-451F-B66D-D0297973624E}"/>
              </a:ext>
            </a:extLst>
          </p:cNvPr>
          <p:cNvSpPr>
            <a:spLocks noGrp="1"/>
          </p:cNvSpPr>
          <p:nvPr>
            <p:ph type="body" idx="1"/>
          </p:nvPr>
        </p:nvSpPr>
        <p:spPr/>
        <p:txBody>
          <a:bodyPr/>
          <a:lstStyle/>
          <a:p>
            <a:pPr marL="114300" indent="0" algn="just">
              <a:buNone/>
            </a:pPr>
            <a:r>
              <a:rPr lang="en-US" b="0" i="0" dirty="0">
                <a:solidFill>
                  <a:srgbClr val="202124"/>
                </a:solidFill>
                <a:effectLst/>
                <a:latin typeface="Roboto" panose="02000000000000000000" pitchFamily="2" charset="0"/>
              </a:rPr>
              <a:t>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endParaRPr lang="en-IN" dirty="0"/>
          </a:p>
        </p:txBody>
      </p:sp>
      <p:pic>
        <p:nvPicPr>
          <p:cNvPr id="5" name="Picture 4">
            <a:extLst>
              <a:ext uri="{FF2B5EF4-FFF2-40B4-BE49-F238E27FC236}">
                <a16:creationId xmlns:a16="http://schemas.microsoft.com/office/drawing/2014/main" id="{B84899EE-563F-4220-85A0-E3F1C9130BE9}"/>
              </a:ext>
            </a:extLst>
          </p:cNvPr>
          <p:cNvPicPr>
            <a:picLocks noChangeAspect="1"/>
          </p:cNvPicPr>
          <p:nvPr/>
        </p:nvPicPr>
        <p:blipFill>
          <a:blip r:embed="rId2"/>
          <a:stretch>
            <a:fillRect/>
          </a:stretch>
        </p:blipFill>
        <p:spPr>
          <a:xfrm>
            <a:off x="4955241" y="3055841"/>
            <a:ext cx="3877059" cy="1642634"/>
          </a:xfrm>
          <a:prstGeom prst="rect">
            <a:avLst/>
          </a:prstGeom>
        </p:spPr>
      </p:pic>
    </p:spTree>
    <p:extLst>
      <p:ext uri="{BB962C8B-B14F-4D97-AF65-F5344CB8AC3E}">
        <p14:creationId xmlns:p14="http://schemas.microsoft.com/office/powerpoint/2010/main" val="4205314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D12D-EE0E-4DEC-A16F-192A562EB6F3}"/>
              </a:ext>
            </a:extLst>
          </p:cNvPr>
          <p:cNvSpPr>
            <a:spLocks noGrp="1"/>
          </p:cNvSpPr>
          <p:nvPr>
            <p:ph type="title"/>
          </p:nvPr>
        </p:nvSpPr>
        <p:spPr>
          <a:xfrm>
            <a:off x="311700" y="445024"/>
            <a:ext cx="8520600" cy="4282919"/>
          </a:xfrm>
        </p:spPr>
        <p:txBody>
          <a:bodyPr/>
          <a:lstStyle/>
          <a:p>
            <a:r>
              <a:rPr lang="en-US" b="1" u="sng" dirty="0">
                <a:solidFill>
                  <a:schemeClr val="tx1"/>
                </a:solidFill>
                <a:latin typeface="Montserrat" panose="00000500000000000000" pitchFamily="2" charset="0"/>
              </a:rPr>
              <a:t>Objectives</a:t>
            </a:r>
            <a:br>
              <a:rPr lang="en-US" b="1" u="sng" dirty="0">
                <a:solidFill>
                  <a:schemeClr val="tx1"/>
                </a:solidFill>
                <a:latin typeface="Montserrat" panose="00000500000000000000" pitchFamily="2" charset="0"/>
              </a:rPr>
            </a:br>
            <a:br>
              <a:rPr lang="en-US" b="1" u="sng" dirty="0">
                <a:solidFill>
                  <a:schemeClr val="tx1"/>
                </a:solidFill>
                <a:latin typeface="Montserrat" panose="00000500000000000000" pitchFamily="2" charset="0"/>
              </a:rPr>
            </a:br>
            <a:r>
              <a:rPr lang="en-US" sz="2400" b="1" i="0" dirty="0">
                <a:solidFill>
                  <a:srgbClr val="212121"/>
                </a:solidFill>
                <a:effectLst/>
                <a:latin typeface="Times New Roman" panose="02020603050405020304" pitchFamily="18" charset="0"/>
                <a:cs typeface="Times New Roman" panose="02020603050405020304" pitchFamily="18" charset="0"/>
              </a:rPr>
              <a:t>1. </a:t>
            </a:r>
            <a:r>
              <a:rPr lang="en-US" sz="2400" b="0" i="0" dirty="0">
                <a:solidFill>
                  <a:srgbClr val="212121"/>
                </a:solidFill>
                <a:effectLst/>
                <a:latin typeface="Times New Roman" panose="02020603050405020304" pitchFamily="18" charset="0"/>
                <a:cs typeface="Times New Roman" panose="02020603050405020304" pitchFamily="18" charset="0"/>
              </a:rPr>
              <a:t>Prediction of bike count required at each hour for the stable </a:t>
            </a:r>
            <a:r>
              <a:rPr lang="en-US" sz="2000" b="0" i="0" dirty="0">
                <a:solidFill>
                  <a:srgbClr val="212121"/>
                </a:solidFill>
                <a:effectLst/>
                <a:latin typeface="Times New Roman" panose="02020603050405020304" pitchFamily="18" charset="0"/>
                <a:cs typeface="Times New Roman" panose="02020603050405020304" pitchFamily="18" charset="0"/>
              </a:rPr>
              <a:t>supply</a:t>
            </a:r>
            <a:r>
              <a:rPr lang="en-US" sz="2400" b="0" i="0" dirty="0">
                <a:solidFill>
                  <a:srgbClr val="212121"/>
                </a:solidFill>
                <a:effectLst/>
                <a:latin typeface="Times New Roman" panose="02020603050405020304" pitchFamily="18" charset="0"/>
                <a:cs typeface="Times New Roman" panose="02020603050405020304" pitchFamily="18" charset="0"/>
              </a:rPr>
              <a:t> of rental bikes in bike sharing system.</a:t>
            </a:r>
            <a:br>
              <a:rPr lang="en-US" sz="2400" b="0" i="0" dirty="0">
                <a:solidFill>
                  <a:srgbClr val="212121"/>
                </a:solidFill>
                <a:effectLst/>
                <a:latin typeface="Times New Roman" panose="02020603050405020304" pitchFamily="18" charset="0"/>
                <a:cs typeface="Times New Roman" panose="02020603050405020304" pitchFamily="18" charset="0"/>
              </a:rPr>
            </a:br>
            <a:br>
              <a:rPr lang="en-US" sz="2400" b="0" i="0" dirty="0">
                <a:solidFill>
                  <a:srgbClr val="212121"/>
                </a:solidFill>
                <a:effectLst/>
                <a:latin typeface="Times New Roman" panose="02020603050405020304" pitchFamily="18" charset="0"/>
                <a:cs typeface="Times New Roman" panose="02020603050405020304" pitchFamily="18" charset="0"/>
              </a:rPr>
            </a:br>
            <a:r>
              <a:rPr lang="en-US" sz="2400" b="1" i="0" dirty="0">
                <a:solidFill>
                  <a:srgbClr val="212121"/>
                </a:solidFill>
                <a:effectLst/>
                <a:latin typeface="Times New Roman" panose="02020603050405020304" pitchFamily="18" charset="0"/>
                <a:cs typeface="Times New Roman" panose="02020603050405020304" pitchFamily="18" charset="0"/>
              </a:rPr>
              <a:t>2. </a:t>
            </a:r>
            <a:r>
              <a:rPr lang="en-US" sz="2400" i="0" dirty="0">
                <a:solidFill>
                  <a:srgbClr val="212121"/>
                </a:solidFill>
                <a:effectLst/>
                <a:latin typeface="Times New Roman" panose="02020603050405020304" pitchFamily="18" charset="0"/>
                <a:cs typeface="Times New Roman" panose="02020603050405020304" pitchFamily="18" charset="0"/>
              </a:rPr>
              <a:t>Gathering information regarding the factors that affect this   prediction the most.</a:t>
            </a:r>
            <a:br>
              <a:rPr lang="en-US" sz="2400" i="0" dirty="0">
                <a:solidFill>
                  <a:srgbClr val="212121"/>
                </a:solidFill>
                <a:effectLst/>
                <a:latin typeface="Times New Roman" panose="02020603050405020304" pitchFamily="18" charset="0"/>
                <a:cs typeface="Times New Roman" panose="02020603050405020304" pitchFamily="18" charset="0"/>
              </a:rPr>
            </a:br>
            <a:br>
              <a:rPr lang="en-US" sz="2400" i="0" dirty="0">
                <a:solidFill>
                  <a:srgbClr val="212121"/>
                </a:solidFill>
                <a:effectLst/>
                <a:latin typeface="Times New Roman" panose="02020603050405020304" pitchFamily="18" charset="0"/>
                <a:cs typeface="Times New Roman" panose="02020603050405020304" pitchFamily="18" charset="0"/>
              </a:rPr>
            </a:br>
            <a:br>
              <a:rPr lang="en-US" b="0" i="0" dirty="0">
                <a:solidFill>
                  <a:srgbClr val="212121"/>
                </a:solidFill>
                <a:effectLst/>
                <a:latin typeface="Roboto" panose="02000000000000000000" pitchFamily="2" charset="0"/>
              </a:rPr>
            </a:br>
            <a:br>
              <a:rPr lang="en-US" b="1" u="sng" dirty="0">
                <a:solidFill>
                  <a:schemeClr val="tx1"/>
                </a:solidFill>
                <a:latin typeface="Montserrat" panose="00000500000000000000" pitchFamily="2" charset="0"/>
              </a:rPr>
            </a:br>
            <a:br>
              <a:rPr lang="en-US" b="1" u="sng" dirty="0">
                <a:solidFill>
                  <a:schemeClr val="tx1"/>
                </a:solidFill>
                <a:latin typeface="Montserrat" panose="00000500000000000000" pitchFamily="2" charset="0"/>
              </a:rPr>
            </a:br>
            <a:br>
              <a:rPr lang="en-US" b="1" u="sng" dirty="0">
                <a:solidFill>
                  <a:schemeClr val="tx1"/>
                </a:solidFill>
                <a:latin typeface="Montserrat" panose="00000500000000000000" pitchFamily="2" charset="0"/>
              </a:rPr>
            </a:br>
            <a:br>
              <a:rPr lang="en-US" b="1" u="sng" dirty="0">
                <a:solidFill>
                  <a:schemeClr val="tx1"/>
                </a:solidFill>
                <a:latin typeface="Montserrat" panose="00000500000000000000" pitchFamily="2" charset="0"/>
              </a:rPr>
            </a:br>
            <a:br>
              <a:rPr lang="en-US" b="1" u="sng" dirty="0">
                <a:solidFill>
                  <a:schemeClr val="tx1"/>
                </a:solidFill>
                <a:latin typeface="Montserrat" panose="00000500000000000000" pitchFamily="2" charset="0"/>
              </a:rPr>
            </a:br>
            <a:endParaRPr lang="en-IN" b="1" u="sng" dirty="0">
              <a:solidFill>
                <a:schemeClr val="tx1"/>
              </a:solidFill>
              <a:latin typeface="Montserrat" panose="00000500000000000000" pitchFamily="2" charset="0"/>
            </a:endParaRPr>
          </a:p>
        </p:txBody>
      </p:sp>
      <p:pic>
        <p:nvPicPr>
          <p:cNvPr id="3" name="Picture 2"/>
          <p:cNvPicPr>
            <a:picLocks noChangeAspect="1"/>
          </p:cNvPicPr>
          <p:nvPr/>
        </p:nvPicPr>
        <p:blipFill>
          <a:blip r:embed="rId2"/>
          <a:stretch>
            <a:fillRect/>
          </a:stretch>
        </p:blipFill>
        <p:spPr>
          <a:xfrm>
            <a:off x="3180945" y="3006992"/>
            <a:ext cx="2393149" cy="1720951"/>
          </a:xfrm>
          <a:prstGeom prst="rect">
            <a:avLst/>
          </a:prstGeom>
        </p:spPr>
      </p:pic>
    </p:spTree>
    <p:extLst>
      <p:ext uri="{BB962C8B-B14F-4D97-AF65-F5344CB8AC3E}">
        <p14:creationId xmlns:p14="http://schemas.microsoft.com/office/powerpoint/2010/main" val="2090914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9C21-6128-4255-9DB0-97BFB836B6A8}"/>
              </a:ext>
            </a:extLst>
          </p:cNvPr>
          <p:cNvSpPr>
            <a:spLocks noGrp="1"/>
          </p:cNvSpPr>
          <p:nvPr>
            <p:ph type="title"/>
          </p:nvPr>
        </p:nvSpPr>
        <p:spPr>
          <a:xfrm>
            <a:off x="374579" y="300057"/>
            <a:ext cx="8112453" cy="4407987"/>
          </a:xfrm>
        </p:spPr>
        <p:txBody>
          <a:bodyPr/>
          <a:lstStyle/>
          <a:p>
            <a:r>
              <a:rPr lang="en-US" sz="3200" b="1" u="sng" dirty="0">
                <a:latin typeface="Montserrat" panose="00000500000000000000" pitchFamily="2" charset="0"/>
              </a:rPr>
              <a:t>Steps Involved</a:t>
            </a:r>
            <a:br>
              <a:rPr lang="en-US" b="1" u="sng" dirty="0">
                <a:latin typeface="Montserrat" panose="00000500000000000000" pitchFamily="2" charset="0"/>
              </a:rPr>
            </a:br>
            <a:br>
              <a:rPr lang="en-US" b="1" u="sng" dirty="0">
                <a:latin typeface="Montserrat" panose="00000500000000000000" pitchFamily="2" charset="0"/>
              </a:rPr>
            </a:br>
            <a:r>
              <a:rPr lang="en-US" sz="2400" b="1" dirty="0">
                <a:solidFill>
                  <a:schemeClr val="bg2">
                    <a:lumMod val="10000"/>
                  </a:schemeClr>
                </a:solidFill>
                <a:latin typeface="Times New Roman" panose="02020603050405020304" pitchFamily="18" charset="0"/>
                <a:cs typeface="Times New Roman" panose="02020603050405020304" pitchFamily="18" charset="0"/>
              </a:rPr>
              <a:t>1.</a:t>
            </a:r>
            <a:r>
              <a:rPr lang="en-US" sz="2400" dirty="0">
                <a:solidFill>
                  <a:schemeClr val="bg2">
                    <a:lumMod val="10000"/>
                  </a:schemeClr>
                </a:solidFill>
                <a:latin typeface="Times New Roman" panose="02020603050405020304" pitchFamily="18" charset="0"/>
                <a:cs typeface="Times New Roman" panose="02020603050405020304" pitchFamily="18" charset="0"/>
              </a:rPr>
              <a:t> </a:t>
            </a:r>
            <a:r>
              <a:rPr lang="en-US" sz="2000" b="1" dirty="0">
                <a:solidFill>
                  <a:schemeClr val="bg2">
                    <a:lumMod val="10000"/>
                  </a:schemeClr>
                </a:solidFill>
                <a:latin typeface="Times New Roman" panose="02020603050405020304" pitchFamily="18" charset="0"/>
                <a:cs typeface="Times New Roman" panose="02020603050405020304" pitchFamily="18" charset="0"/>
              </a:rPr>
              <a:t>Exploring the data</a:t>
            </a:r>
            <a:r>
              <a:rPr lang="en-US" sz="24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chemeClr val="bg2">
                    <a:lumMod val="10000"/>
                  </a:schemeClr>
                </a:solidFill>
                <a:latin typeface="Times New Roman" panose="02020603050405020304" pitchFamily="18" charset="0"/>
                <a:cs typeface="Times New Roman" panose="02020603050405020304" pitchFamily="18" charset="0"/>
              </a:rPr>
              <a:t>Analyzing the features and target variable, checking  for null values and duplicates, plotting the distribution of target variable etc.</a:t>
            </a: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r>
              <a:rPr lang="en-US" sz="2400" b="1" dirty="0">
                <a:solidFill>
                  <a:schemeClr val="bg2">
                    <a:lumMod val="10000"/>
                  </a:schemeClr>
                </a:solidFill>
                <a:latin typeface="Times New Roman" panose="02020603050405020304" pitchFamily="18" charset="0"/>
                <a:cs typeface="Times New Roman" panose="02020603050405020304" pitchFamily="18" charset="0"/>
              </a:rPr>
              <a:t>2. </a:t>
            </a:r>
            <a:r>
              <a:rPr lang="en-US" sz="2000" b="1" dirty="0">
                <a:solidFill>
                  <a:schemeClr val="bg2">
                    <a:lumMod val="10000"/>
                  </a:schemeClr>
                </a:solidFill>
                <a:latin typeface="Times New Roman" panose="02020603050405020304" pitchFamily="18" charset="0"/>
                <a:cs typeface="Times New Roman" panose="02020603050405020304" pitchFamily="18" charset="0"/>
              </a:rPr>
              <a:t>EDA: </a:t>
            </a:r>
            <a:r>
              <a:rPr lang="en-US" sz="2000" dirty="0">
                <a:solidFill>
                  <a:schemeClr val="bg2">
                    <a:lumMod val="10000"/>
                  </a:schemeClr>
                </a:solidFill>
                <a:latin typeface="Times New Roman" panose="02020603050405020304" pitchFamily="18" charset="0"/>
                <a:cs typeface="Times New Roman" panose="02020603050405020304" pitchFamily="18" charset="0"/>
              </a:rPr>
              <a:t>Treating numerical and categorical features separately, VIF Analysis, Encoding, Outlier detection etc.</a:t>
            </a: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r>
              <a:rPr lang="en-US" sz="2400" b="1" dirty="0">
                <a:solidFill>
                  <a:schemeClr val="bg2">
                    <a:lumMod val="10000"/>
                  </a:schemeClr>
                </a:solidFill>
                <a:latin typeface="Times New Roman" panose="02020603050405020304" pitchFamily="18" charset="0"/>
                <a:cs typeface="Times New Roman" panose="02020603050405020304" pitchFamily="18" charset="0"/>
              </a:rPr>
              <a:t>3.</a:t>
            </a:r>
            <a:r>
              <a:rPr lang="en-US" sz="2400" dirty="0">
                <a:solidFill>
                  <a:schemeClr val="bg2">
                    <a:lumMod val="10000"/>
                  </a:schemeClr>
                </a:solidFill>
                <a:latin typeface="Times New Roman" panose="02020603050405020304" pitchFamily="18" charset="0"/>
                <a:cs typeface="Times New Roman" panose="02020603050405020304" pitchFamily="18" charset="0"/>
              </a:rPr>
              <a:t> </a:t>
            </a:r>
            <a:r>
              <a:rPr lang="en-US" sz="2000" b="1" dirty="0">
                <a:solidFill>
                  <a:schemeClr val="bg2">
                    <a:lumMod val="10000"/>
                  </a:schemeClr>
                </a:solidFill>
                <a:latin typeface="Times New Roman" panose="02020603050405020304" pitchFamily="18" charset="0"/>
                <a:cs typeface="Times New Roman" panose="02020603050405020304" pitchFamily="18" charset="0"/>
              </a:rPr>
              <a:t>Preprocessing of data</a:t>
            </a:r>
            <a:r>
              <a:rPr lang="en-US" sz="24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chemeClr val="bg2">
                    <a:lumMod val="10000"/>
                  </a:schemeClr>
                </a:solidFill>
                <a:latin typeface="Times New Roman" panose="02020603050405020304" pitchFamily="18" charset="0"/>
                <a:cs typeface="Times New Roman" panose="02020603050405020304" pitchFamily="18" charset="0"/>
              </a:rPr>
              <a:t>Train test split, Transformation, Scaling etc.</a:t>
            </a: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r>
              <a:rPr lang="en-US" sz="2400" b="1" dirty="0">
                <a:solidFill>
                  <a:schemeClr val="bg2">
                    <a:lumMod val="10000"/>
                  </a:schemeClr>
                </a:solidFill>
                <a:latin typeface="Times New Roman" panose="02020603050405020304" pitchFamily="18" charset="0"/>
                <a:cs typeface="Times New Roman" panose="02020603050405020304" pitchFamily="18" charset="0"/>
              </a:rPr>
              <a:t>4.</a:t>
            </a:r>
            <a:r>
              <a:rPr lang="en-US" sz="2000" b="1" dirty="0">
                <a:solidFill>
                  <a:schemeClr val="bg2">
                    <a:lumMod val="10000"/>
                  </a:schemeClr>
                </a:solidFill>
                <a:latin typeface="Times New Roman" panose="02020603050405020304" pitchFamily="18" charset="0"/>
                <a:cs typeface="Times New Roman" panose="02020603050405020304" pitchFamily="18" charset="0"/>
              </a:rPr>
              <a:t>Creating models</a:t>
            </a:r>
            <a:r>
              <a:rPr lang="en-US" sz="24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chemeClr val="bg2">
                    <a:lumMod val="10000"/>
                  </a:schemeClr>
                </a:solidFill>
                <a:latin typeface="Times New Roman" panose="02020603050405020304" pitchFamily="18" charset="0"/>
                <a:cs typeface="Times New Roman" panose="02020603050405020304" pitchFamily="18" charset="0"/>
              </a:rPr>
              <a:t>Create different models and evaluate them using different metrics.</a:t>
            </a: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endParaRPr lang="en-IN" sz="2400" u="sng"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9222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417116704"/>
              </p:ext>
            </p:extLst>
          </p:nvPr>
        </p:nvGraphicFramePr>
        <p:xfrm>
          <a:off x="1575881" y="1186774"/>
          <a:ext cx="5946841" cy="3852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04E34A90-0596-4C82-B9C5-163A2FE48186}"/>
              </a:ext>
            </a:extLst>
          </p:cNvPr>
          <p:cNvSpPr>
            <a:spLocks noGrp="1"/>
          </p:cNvSpPr>
          <p:nvPr>
            <p:ph type="title"/>
          </p:nvPr>
        </p:nvSpPr>
        <p:spPr>
          <a:xfrm>
            <a:off x="253334" y="127691"/>
            <a:ext cx="8520600" cy="572700"/>
          </a:xfrm>
        </p:spPr>
        <p:txBody>
          <a:bodyPr/>
          <a:lstStyle/>
          <a:p>
            <a:pPr algn="ctr"/>
            <a:r>
              <a:rPr lang="en-US" b="1" u="sng" dirty="0">
                <a:latin typeface="Montserrat" panose="00000500000000000000" pitchFamily="2" charset="0"/>
              </a:rPr>
              <a:t>Data Summary </a:t>
            </a:r>
            <a:endParaRPr lang="en-IN" b="1" u="sng" dirty="0">
              <a:latin typeface="Montserrat" panose="00000500000000000000" pitchFamily="2" charset="0"/>
            </a:endParaRPr>
          </a:p>
        </p:txBody>
      </p:sp>
      <p:sp>
        <p:nvSpPr>
          <p:cNvPr id="6" name="TextBox 5"/>
          <p:cNvSpPr txBox="1"/>
          <p:nvPr/>
        </p:nvSpPr>
        <p:spPr>
          <a:xfrm>
            <a:off x="2935317" y="700391"/>
            <a:ext cx="3156633" cy="307777"/>
          </a:xfrm>
          <a:prstGeom prst="rect">
            <a:avLst/>
          </a:prstGeom>
          <a:noFill/>
        </p:spPr>
        <p:txBody>
          <a:bodyPr wrap="none" rtlCol="0">
            <a:spAutoFit/>
          </a:bodyPr>
          <a:lstStyle/>
          <a:p>
            <a:r>
              <a:rPr lang="en-IN" dirty="0"/>
              <a:t>The shape of the dataset is (8760,14)</a:t>
            </a:r>
          </a:p>
        </p:txBody>
      </p:sp>
    </p:spTree>
    <p:extLst>
      <p:ext uri="{BB962C8B-B14F-4D97-AF65-F5344CB8AC3E}">
        <p14:creationId xmlns:p14="http://schemas.microsoft.com/office/powerpoint/2010/main" val="811587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1319E-813E-49B9-8946-523DA50C2A9B}"/>
              </a:ext>
            </a:extLst>
          </p:cNvPr>
          <p:cNvSpPr>
            <a:spLocks noGrp="1"/>
          </p:cNvSpPr>
          <p:nvPr>
            <p:ph type="title"/>
          </p:nvPr>
        </p:nvSpPr>
        <p:spPr>
          <a:xfrm>
            <a:off x="311700" y="68226"/>
            <a:ext cx="8520600" cy="4454927"/>
          </a:xfrm>
        </p:spPr>
        <p:txBody>
          <a:bodyPr/>
          <a:lstStyle/>
          <a:p>
            <a:r>
              <a:rPr lang="en-US" b="1" u="sng" dirty="0">
                <a:solidFill>
                  <a:srgbClr val="C00000"/>
                </a:solidFill>
                <a:latin typeface="Montserrat" panose="00000500000000000000" pitchFamily="2" charset="0"/>
              </a:rPr>
              <a:t>Define Dependent Variable</a:t>
            </a:r>
            <a:br>
              <a:rPr lang="en-US" dirty="0"/>
            </a:br>
            <a:br>
              <a:rPr lang="en-US" dirty="0"/>
            </a:br>
            <a:r>
              <a:rPr lang="en-US" sz="1600" dirty="0">
                <a:solidFill>
                  <a:schemeClr val="bg2">
                    <a:lumMod val="10000"/>
                  </a:schemeClr>
                </a:solidFill>
              </a:rPr>
              <a:t>In this project, the dependent variable is ‘Rented bike count’, the prediction of which gives us the exact number of bikes required per hour in order to reduce the waiting time.</a:t>
            </a:r>
            <a:br>
              <a:rPr lang="en-US" dirty="0"/>
            </a:br>
            <a:br>
              <a:rPr lang="en-US" dirty="0"/>
            </a:br>
            <a:br>
              <a:rPr lang="en-US" dirty="0"/>
            </a:br>
            <a:endParaRPr lang="en-IN" dirty="0"/>
          </a:p>
        </p:txBody>
      </p:sp>
      <p:pic>
        <p:nvPicPr>
          <p:cNvPr id="5" name="Picture 4">
            <a:extLst>
              <a:ext uri="{FF2B5EF4-FFF2-40B4-BE49-F238E27FC236}">
                <a16:creationId xmlns:a16="http://schemas.microsoft.com/office/drawing/2014/main" id="{09866CFE-FD2C-4FBF-A3D5-6061E3720E52}"/>
              </a:ext>
            </a:extLst>
          </p:cNvPr>
          <p:cNvPicPr>
            <a:picLocks noChangeAspect="1"/>
          </p:cNvPicPr>
          <p:nvPr/>
        </p:nvPicPr>
        <p:blipFill>
          <a:blip r:embed="rId2"/>
          <a:stretch>
            <a:fillRect/>
          </a:stretch>
        </p:blipFill>
        <p:spPr>
          <a:xfrm>
            <a:off x="1673071" y="1972395"/>
            <a:ext cx="5407871" cy="2550758"/>
          </a:xfrm>
          <a:prstGeom prst="rect">
            <a:avLst/>
          </a:prstGeom>
        </p:spPr>
      </p:pic>
    </p:spTree>
    <p:extLst>
      <p:ext uri="{BB962C8B-B14F-4D97-AF65-F5344CB8AC3E}">
        <p14:creationId xmlns:p14="http://schemas.microsoft.com/office/powerpoint/2010/main" val="218223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17FE5-7F0F-4B9A-8221-B12CB3FA7DCB}"/>
              </a:ext>
            </a:extLst>
          </p:cNvPr>
          <p:cNvSpPr>
            <a:spLocks noGrp="1"/>
          </p:cNvSpPr>
          <p:nvPr>
            <p:ph type="title"/>
          </p:nvPr>
        </p:nvSpPr>
        <p:spPr>
          <a:xfrm>
            <a:off x="311700" y="445025"/>
            <a:ext cx="8520600" cy="4495570"/>
          </a:xfrm>
        </p:spPr>
        <p:txBody>
          <a:bodyPr/>
          <a:lstStyle/>
          <a:p>
            <a:r>
              <a:rPr lang="en-US" b="1" u="sng" dirty="0"/>
              <a:t>Plotting the distribution of dependent variable</a:t>
            </a:r>
            <a:endParaRPr lang="en-IN" b="1" u="sng" dirty="0"/>
          </a:p>
        </p:txBody>
      </p:sp>
      <p:pic>
        <p:nvPicPr>
          <p:cNvPr id="4" name="Picture 3">
            <a:extLst>
              <a:ext uri="{FF2B5EF4-FFF2-40B4-BE49-F238E27FC236}">
                <a16:creationId xmlns:a16="http://schemas.microsoft.com/office/drawing/2014/main" id="{19DEFFDB-E486-4189-8A95-B5CF4BAAFB52}"/>
              </a:ext>
            </a:extLst>
          </p:cNvPr>
          <p:cNvPicPr>
            <a:picLocks noChangeAspect="1"/>
          </p:cNvPicPr>
          <p:nvPr/>
        </p:nvPicPr>
        <p:blipFill>
          <a:blip r:embed="rId2"/>
          <a:stretch>
            <a:fillRect/>
          </a:stretch>
        </p:blipFill>
        <p:spPr>
          <a:xfrm>
            <a:off x="476458" y="1514648"/>
            <a:ext cx="3787199" cy="2255255"/>
          </a:xfrm>
          <a:prstGeom prst="rect">
            <a:avLst/>
          </a:prstGeom>
        </p:spPr>
      </p:pic>
      <p:pic>
        <p:nvPicPr>
          <p:cNvPr id="7" name="Picture 6">
            <a:extLst>
              <a:ext uri="{FF2B5EF4-FFF2-40B4-BE49-F238E27FC236}">
                <a16:creationId xmlns:a16="http://schemas.microsoft.com/office/drawing/2014/main" id="{A64B32B1-D863-4F87-A1A5-6F71E235ECB7}"/>
              </a:ext>
            </a:extLst>
          </p:cNvPr>
          <p:cNvPicPr>
            <a:picLocks noChangeAspect="1"/>
          </p:cNvPicPr>
          <p:nvPr/>
        </p:nvPicPr>
        <p:blipFill>
          <a:blip r:embed="rId3"/>
          <a:stretch>
            <a:fillRect/>
          </a:stretch>
        </p:blipFill>
        <p:spPr>
          <a:xfrm>
            <a:off x="4843178" y="1514649"/>
            <a:ext cx="3322628" cy="2255255"/>
          </a:xfrm>
          <a:prstGeom prst="rect">
            <a:avLst/>
          </a:prstGeom>
        </p:spPr>
      </p:pic>
      <p:sp>
        <p:nvSpPr>
          <p:cNvPr id="8" name="TextBox 7">
            <a:extLst>
              <a:ext uri="{FF2B5EF4-FFF2-40B4-BE49-F238E27FC236}">
                <a16:creationId xmlns:a16="http://schemas.microsoft.com/office/drawing/2014/main" id="{EBC1FF0E-2D5B-41D6-B436-97E6A1569731}"/>
              </a:ext>
            </a:extLst>
          </p:cNvPr>
          <p:cNvSpPr txBox="1"/>
          <p:nvPr/>
        </p:nvSpPr>
        <p:spPr>
          <a:xfrm>
            <a:off x="361508" y="4093640"/>
            <a:ext cx="7804298" cy="584775"/>
          </a:xfrm>
          <a:prstGeom prst="rect">
            <a:avLst/>
          </a:prstGeom>
          <a:noFill/>
        </p:spPr>
        <p:txBody>
          <a:bodyPr wrap="square" rtlCol="0">
            <a:spAutoFit/>
          </a:bodyPr>
          <a:lstStyle/>
          <a:p>
            <a:r>
              <a:rPr lang="en-US" sz="1600" dirty="0"/>
              <a:t>The distribution of the dependent variable is skewed. Therefore we use log(1+x) transformation</a:t>
            </a:r>
            <a:r>
              <a:rPr lang="en-US" dirty="0"/>
              <a:t>.</a:t>
            </a:r>
            <a:endParaRPr lang="en-IN" dirty="0"/>
          </a:p>
        </p:txBody>
      </p:sp>
    </p:spTree>
    <p:extLst>
      <p:ext uri="{BB962C8B-B14F-4D97-AF65-F5344CB8AC3E}">
        <p14:creationId xmlns:p14="http://schemas.microsoft.com/office/powerpoint/2010/main" val="1068339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C024C-28B8-45E9-9D68-953A556936C2}"/>
              </a:ext>
            </a:extLst>
          </p:cNvPr>
          <p:cNvSpPr>
            <a:spLocks noGrp="1"/>
          </p:cNvSpPr>
          <p:nvPr>
            <p:ph type="title"/>
          </p:nvPr>
        </p:nvSpPr>
        <p:spPr>
          <a:xfrm>
            <a:off x="311700" y="173740"/>
            <a:ext cx="8520600" cy="517451"/>
          </a:xfrm>
        </p:spPr>
        <p:txBody>
          <a:bodyPr/>
          <a:lstStyle/>
          <a:p>
            <a:pPr algn="ctr"/>
            <a:r>
              <a:rPr lang="en-US" b="1" u="sng" dirty="0"/>
              <a:t>Collinearity Between Variables</a:t>
            </a:r>
            <a:endParaRPr lang="en-IN" b="1" u="sng" dirty="0"/>
          </a:p>
        </p:txBody>
      </p:sp>
      <p:pic>
        <p:nvPicPr>
          <p:cNvPr id="4" name="Picture 3">
            <a:extLst>
              <a:ext uri="{FF2B5EF4-FFF2-40B4-BE49-F238E27FC236}">
                <a16:creationId xmlns:a16="http://schemas.microsoft.com/office/drawing/2014/main" id="{312E36C6-FCE4-4D54-8610-90F65ADDFA9C}"/>
              </a:ext>
            </a:extLst>
          </p:cNvPr>
          <p:cNvPicPr>
            <a:picLocks noChangeAspect="1"/>
          </p:cNvPicPr>
          <p:nvPr/>
        </p:nvPicPr>
        <p:blipFill>
          <a:blip r:embed="rId2"/>
          <a:stretch>
            <a:fillRect/>
          </a:stretch>
        </p:blipFill>
        <p:spPr>
          <a:xfrm>
            <a:off x="1315449" y="899032"/>
            <a:ext cx="6513102" cy="4142860"/>
          </a:xfrm>
          <a:prstGeom prst="rect">
            <a:avLst/>
          </a:prstGeom>
        </p:spPr>
      </p:pic>
    </p:spTree>
    <p:extLst>
      <p:ext uri="{BB962C8B-B14F-4D97-AF65-F5344CB8AC3E}">
        <p14:creationId xmlns:p14="http://schemas.microsoft.com/office/powerpoint/2010/main" val="1227611044"/>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3698</TotalTime>
  <Words>975</Words>
  <Application>Microsoft Office PowerPoint</Application>
  <PresentationFormat>On-screen Show (16:9)</PresentationFormat>
  <Paragraphs>103</Paragraphs>
  <Slides>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Times New Roman</vt:lpstr>
      <vt:lpstr>Montserrat</vt:lpstr>
      <vt:lpstr>Roboto</vt:lpstr>
      <vt:lpstr>Wingdings</vt:lpstr>
      <vt:lpstr>Simple Light</vt:lpstr>
      <vt:lpstr>           Capstone Project Bike Sharing Demand Prediction  Team Members Manjusree K C Nivya T Harsh Jain Ammar Anjum  </vt:lpstr>
      <vt:lpstr>  A bicycle-sharing system, bike share program, public bicycle scheme, or public bike share (PBS) scheme, is a shared transport service in which bicycles are made available for shared use to individuals on a short term basis for a price or free.  Predicting bike sharing demand can help bike sharing companies to allocate bikes better and ensure a more sufficient circulation of bikes for customers.   </vt:lpstr>
      <vt:lpstr>Problem Statement</vt:lpstr>
      <vt:lpstr>Objectives  1. Prediction of bike count required at each hour for the stable supply of rental bikes in bike sharing system.  2. Gathering information regarding the factors that affect this   prediction the most.        </vt:lpstr>
      <vt:lpstr>Steps Involved  1. Exploring the data: Analyzing the features and target variable, checking  for null values and duplicates, plotting the distribution of target variable etc.  2. EDA: Treating numerical and categorical features separately, VIF Analysis, Encoding, Outlier detection etc.  3. Preprocessing of data: Train test split, Transformation, Scaling etc.  4.Creating models: Create different models and evaluate them using different metrics.       </vt:lpstr>
      <vt:lpstr>Data Summary </vt:lpstr>
      <vt:lpstr>Define Dependent Variable  In this project, the dependent variable is ‘Rented bike count’, the prediction of which gives us the exact number of bikes required per hour in order to reduce the waiting time.   </vt:lpstr>
      <vt:lpstr>Plotting the distribution of dependent variable</vt:lpstr>
      <vt:lpstr>Collinearity Between Variables</vt:lpstr>
      <vt:lpstr>VIF Analysis</vt:lpstr>
      <vt:lpstr>Bike Demand Based on Seasons, Holiday and Functioning Day</vt:lpstr>
      <vt:lpstr>Outlier Detection: Box Plot</vt:lpstr>
      <vt:lpstr>Preparing Dataset for Modelling</vt:lpstr>
      <vt:lpstr>                            Linear Regression  </vt:lpstr>
      <vt:lpstr>Random Forest </vt:lpstr>
      <vt:lpstr>Gradient Boosting Machine</vt:lpstr>
      <vt:lpstr>XGBoost </vt:lpstr>
      <vt:lpstr>Scores After Cross Validation and Hyperparameter Tuning</vt:lpstr>
      <vt:lpstr>Observations</vt:lpstr>
      <vt:lpstr>Best Parameters:</vt:lpstr>
      <vt:lpstr>Feature Importance</vt:lpstr>
      <vt:lpstr>Observations</vt:lpstr>
      <vt:lpstr>Conclusion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Bike Sharing Demand Prediction  Team Members Manjusree K C Nivya T Harsh Jain Ammar Anjum</dc:title>
  <dc:creator>HP</dc:creator>
  <cp:lastModifiedBy>Manjusree K C</cp:lastModifiedBy>
  <cp:revision>24</cp:revision>
  <dcterms:modified xsi:type="dcterms:W3CDTF">2022-01-16T15:20:46Z</dcterms:modified>
</cp:coreProperties>
</file>